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Lst>
  <p:notesMasterIdLst>
    <p:notesMasterId r:id="rId79"/>
  </p:notesMasterIdLst>
  <p:sldIdLst>
    <p:sldId id="256" r:id="rId7"/>
    <p:sldId id="257" r:id="rId8"/>
    <p:sldId id="258" r:id="rId9"/>
    <p:sldId id="301" r:id="rId10"/>
    <p:sldId id="517" r:id="rId11"/>
    <p:sldId id="307" r:id="rId12"/>
    <p:sldId id="275" r:id="rId13"/>
    <p:sldId id="303" r:id="rId14"/>
    <p:sldId id="518" r:id="rId15"/>
    <p:sldId id="312" r:id="rId16"/>
    <p:sldId id="519" r:id="rId17"/>
    <p:sldId id="520" r:id="rId18"/>
    <p:sldId id="492" r:id="rId19"/>
    <p:sldId id="476" r:id="rId20"/>
    <p:sldId id="477" r:id="rId21"/>
    <p:sldId id="478" r:id="rId22"/>
    <p:sldId id="479" r:id="rId23"/>
    <p:sldId id="480" r:id="rId24"/>
    <p:sldId id="481" r:id="rId25"/>
    <p:sldId id="482" r:id="rId26"/>
    <p:sldId id="488" r:id="rId27"/>
    <p:sldId id="489" r:id="rId28"/>
    <p:sldId id="490" r:id="rId29"/>
    <p:sldId id="493" r:id="rId30"/>
    <p:sldId id="385" r:id="rId31"/>
    <p:sldId id="386" r:id="rId32"/>
    <p:sldId id="326" r:id="rId33"/>
    <p:sldId id="327" r:id="rId34"/>
    <p:sldId id="328" r:id="rId35"/>
    <p:sldId id="331" r:id="rId36"/>
    <p:sldId id="336" r:id="rId37"/>
    <p:sldId id="332" r:id="rId38"/>
    <p:sldId id="333" r:id="rId39"/>
    <p:sldId id="334" r:id="rId40"/>
    <p:sldId id="521" r:id="rId41"/>
    <p:sldId id="530" r:id="rId42"/>
    <p:sldId id="531" r:id="rId43"/>
    <p:sldId id="451" r:id="rId44"/>
    <p:sldId id="452" r:id="rId45"/>
    <p:sldId id="453" r:id="rId46"/>
    <p:sldId id="454" r:id="rId47"/>
    <p:sldId id="456" r:id="rId48"/>
    <p:sldId id="457" r:id="rId49"/>
    <p:sldId id="458" r:id="rId50"/>
    <p:sldId id="461" r:id="rId51"/>
    <p:sldId id="462" r:id="rId52"/>
    <p:sldId id="463" r:id="rId53"/>
    <p:sldId id="464" r:id="rId54"/>
    <p:sldId id="465" r:id="rId55"/>
    <p:sldId id="466" r:id="rId56"/>
    <p:sldId id="467" r:id="rId57"/>
    <p:sldId id="468" r:id="rId58"/>
    <p:sldId id="469" r:id="rId59"/>
    <p:sldId id="522" r:id="rId60"/>
    <p:sldId id="343" r:id="rId61"/>
    <p:sldId id="344" r:id="rId62"/>
    <p:sldId id="345" r:id="rId63"/>
    <p:sldId id="356" r:id="rId64"/>
    <p:sldId id="358" r:id="rId65"/>
    <p:sldId id="357" r:id="rId66"/>
    <p:sldId id="360" r:id="rId67"/>
    <p:sldId id="362" r:id="rId68"/>
    <p:sldId id="528" r:id="rId69"/>
    <p:sldId id="363" r:id="rId70"/>
    <p:sldId id="532" r:id="rId71"/>
    <p:sldId id="523" r:id="rId72"/>
    <p:sldId id="271" r:id="rId73"/>
    <p:sldId id="262" r:id="rId74"/>
    <p:sldId id="272" r:id="rId75"/>
    <p:sldId id="264" r:id="rId76"/>
    <p:sldId id="527" r:id="rId77"/>
    <p:sldId id="263" r:id="rId7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5" autoAdjust="0"/>
    <p:restoredTop sz="94660"/>
  </p:normalViewPr>
  <p:slideViewPr>
    <p:cSldViewPr snapToGrid="0" showGuides="1">
      <p:cViewPr varScale="1">
        <p:scale>
          <a:sx n="85" d="100"/>
          <a:sy n="85" d="100"/>
        </p:scale>
        <p:origin x="485"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b="0" dirty="0">
                <a:latin typeface="Meiryo UI" panose="020B0604030504040204" pitchFamily="50" charset="-128"/>
                <a:ea typeface="Meiryo UI" panose="020B0604030504040204" pitchFamily="50" charset="-128"/>
                <a:cs typeface="Meiryo UI" panose="020B0604030504040204" pitchFamily="50" charset="-128"/>
              </a:rPr>
              <a:t>日本の名目</a:t>
            </a:r>
            <a:r>
              <a:rPr lang="en-US" altLang="ja-JP" b="0" dirty="0">
                <a:latin typeface="Meiryo UI" panose="020B0604030504040204" pitchFamily="50" charset="-128"/>
                <a:ea typeface="Meiryo UI" panose="020B0604030504040204" pitchFamily="50" charset="-128"/>
                <a:cs typeface="Meiryo UI" panose="020B0604030504040204" pitchFamily="50" charset="-128"/>
              </a:rPr>
              <a:t>GDP</a:t>
            </a:r>
            <a:endParaRPr lang="en-US" altLang="en-US" b="0" dirty="0">
              <a:latin typeface="Meiryo UI" panose="020B0604030504040204" pitchFamily="50" charset="-128"/>
              <a:ea typeface="Meiryo UI" panose="020B0604030504040204" pitchFamily="50" charset="-128"/>
              <a:cs typeface="Meiryo UI" panose="020B0604030504040204" pitchFamily="50" charset="-128"/>
            </a:endParaRPr>
          </a:p>
        </c:rich>
      </c:tx>
      <c:overlay val="0"/>
    </c:title>
    <c:autoTitleDeleted val="0"/>
    <c:plotArea>
      <c:layout/>
      <c:barChart>
        <c:barDir val="col"/>
        <c:grouping val="clustered"/>
        <c:varyColors val="0"/>
        <c:ser>
          <c:idx val="0"/>
          <c:order val="0"/>
          <c:tx>
            <c:strRef>
              <c:f>'[30soukatu1.xls]Sheet1'!$B$1</c:f>
              <c:strCache>
                <c:ptCount val="1"/>
                <c:pt idx="0">
                  <c:v>GDP</c:v>
                </c:pt>
              </c:strCache>
            </c:strRef>
          </c:tx>
          <c:invertIfNegative val="0"/>
          <c:cat>
            <c:numRef>
              <c:f>'[30soukatu1.xls]Sheet1'!$A$2:$A$60</c:f>
              <c:numCache>
                <c:formatCode>General</c:formatCode>
                <c:ptCount val="59"/>
                <c:pt idx="0">
                  <c:v>1955</c:v>
                </c:pt>
                <c:pt idx="1">
                  <c:v>1956</c:v>
                </c:pt>
                <c:pt idx="2">
                  <c:v>1957</c:v>
                </c:pt>
                <c:pt idx="3">
                  <c:v>1958</c:v>
                </c:pt>
                <c:pt idx="4">
                  <c:v>1959</c:v>
                </c:pt>
                <c:pt idx="5">
                  <c:v>1960</c:v>
                </c:pt>
                <c:pt idx="6">
                  <c:v>1961</c:v>
                </c:pt>
                <c:pt idx="7">
                  <c:v>1962</c:v>
                </c:pt>
                <c:pt idx="8">
                  <c:v>1963</c:v>
                </c:pt>
                <c:pt idx="9">
                  <c:v>1964</c:v>
                </c:pt>
                <c:pt idx="10">
                  <c:v>1965</c:v>
                </c:pt>
                <c:pt idx="11">
                  <c:v>1966</c:v>
                </c:pt>
                <c:pt idx="12">
                  <c:v>1967</c:v>
                </c:pt>
                <c:pt idx="13">
                  <c:v>1968</c:v>
                </c:pt>
                <c:pt idx="14">
                  <c:v>1969</c:v>
                </c:pt>
                <c:pt idx="15">
                  <c:v>1970</c:v>
                </c:pt>
                <c:pt idx="16">
                  <c:v>1971</c:v>
                </c:pt>
                <c:pt idx="17">
                  <c:v>1972</c:v>
                </c:pt>
                <c:pt idx="18">
                  <c:v>1973</c:v>
                </c:pt>
                <c:pt idx="19">
                  <c:v>1974</c:v>
                </c:pt>
                <c:pt idx="20">
                  <c:v>1975</c:v>
                </c:pt>
                <c:pt idx="21">
                  <c:v>1976</c:v>
                </c:pt>
                <c:pt idx="22">
                  <c:v>1977</c:v>
                </c:pt>
                <c:pt idx="23">
                  <c:v>1978</c:v>
                </c:pt>
                <c:pt idx="24">
                  <c:v>1979</c:v>
                </c:pt>
                <c:pt idx="25">
                  <c:v>1980</c:v>
                </c:pt>
                <c:pt idx="26">
                  <c:v>1981</c:v>
                </c:pt>
                <c:pt idx="27">
                  <c:v>1982</c:v>
                </c:pt>
                <c:pt idx="28">
                  <c:v>1983</c:v>
                </c:pt>
                <c:pt idx="29">
                  <c:v>1984</c:v>
                </c:pt>
                <c:pt idx="30">
                  <c:v>1985</c:v>
                </c:pt>
                <c:pt idx="31">
                  <c:v>1986</c:v>
                </c:pt>
                <c:pt idx="32">
                  <c:v>1987</c:v>
                </c:pt>
                <c:pt idx="33">
                  <c:v>1988</c:v>
                </c:pt>
                <c:pt idx="34">
                  <c:v>1989</c:v>
                </c:pt>
                <c:pt idx="35">
                  <c:v>1990</c:v>
                </c:pt>
                <c:pt idx="36">
                  <c:v>1991</c:v>
                </c:pt>
                <c:pt idx="37">
                  <c:v>1992</c:v>
                </c:pt>
                <c:pt idx="38">
                  <c:v>1993</c:v>
                </c:pt>
                <c:pt idx="39">
                  <c:v>1994</c:v>
                </c:pt>
                <c:pt idx="40">
                  <c:v>1995</c:v>
                </c:pt>
                <c:pt idx="41">
                  <c:v>1996</c:v>
                </c:pt>
                <c:pt idx="42">
                  <c:v>1997</c:v>
                </c:pt>
                <c:pt idx="43">
                  <c:v>1998</c:v>
                </c:pt>
                <c:pt idx="44">
                  <c:v>1999</c:v>
                </c:pt>
                <c:pt idx="45">
                  <c:v>2000</c:v>
                </c:pt>
                <c:pt idx="46">
                  <c:v>2001</c:v>
                </c:pt>
                <c:pt idx="47">
                  <c:v>2002</c:v>
                </c:pt>
                <c:pt idx="48">
                  <c:v>2003</c:v>
                </c:pt>
                <c:pt idx="49">
                  <c:v>2004</c:v>
                </c:pt>
                <c:pt idx="50">
                  <c:v>2005</c:v>
                </c:pt>
                <c:pt idx="51">
                  <c:v>2006</c:v>
                </c:pt>
                <c:pt idx="52">
                  <c:v>2007</c:v>
                </c:pt>
                <c:pt idx="53">
                  <c:v>2008</c:v>
                </c:pt>
                <c:pt idx="54">
                  <c:v>2009</c:v>
                </c:pt>
                <c:pt idx="55">
                  <c:v>2010</c:v>
                </c:pt>
                <c:pt idx="56">
                  <c:v>2011</c:v>
                </c:pt>
                <c:pt idx="57">
                  <c:v>2012</c:v>
                </c:pt>
                <c:pt idx="58">
                  <c:v>2013</c:v>
                </c:pt>
              </c:numCache>
            </c:numRef>
          </c:cat>
          <c:val>
            <c:numRef>
              <c:f>'[30soukatu1.xls]Sheet1'!$B$2:$B$60</c:f>
              <c:numCache>
                <c:formatCode>#,##0_);[Red]\(#,##0\)</c:formatCode>
                <c:ptCount val="59"/>
                <c:pt idx="0">
                  <c:v>9044999</c:v>
                </c:pt>
                <c:pt idx="1">
                  <c:v>10138642</c:v>
                </c:pt>
                <c:pt idx="2">
                  <c:v>11295499</c:v>
                </c:pt>
                <c:pt idx="3">
                  <c:v>11798014</c:v>
                </c:pt>
                <c:pt idx="4">
                  <c:v>13226827</c:v>
                </c:pt>
                <c:pt idx="5">
                  <c:v>15628923</c:v>
                </c:pt>
                <c:pt idx="6">
                  <c:v>18876910</c:v>
                </c:pt>
                <c:pt idx="7">
                  <c:v>21511253</c:v>
                </c:pt>
                <c:pt idx="8">
                  <c:v>25194861</c:v>
                </c:pt>
                <c:pt idx="9">
                  <c:v>28936903</c:v>
                </c:pt>
                <c:pt idx="10">
                  <c:v>32294302</c:v>
                </c:pt>
                <c:pt idx="11">
                  <c:v>37583717</c:v>
                </c:pt>
                <c:pt idx="12">
                  <c:v>44618832</c:v>
                </c:pt>
                <c:pt idx="13">
                  <c:v>52588020</c:v>
                </c:pt>
                <c:pt idx="14">
                  <c:v>62533104</c:v>
                </c:pt>
                <c:pt idx="15">
                  <c:v>73543090</c:v>
                </c:pt>
                <c:pt idx="16">
                  <c:v>80837747</c:v>
                </c:pt>
                <c:pt idx="17">
                  <c:v>96387296</c:v>
                </c:pt>
                <c:pt idx="18">
                  <c:v>123159758</c:v>
                </c:pt>
                <c:pt idx="19">
                  <c:v>141436648</c:v>
                </c:pt>
                <c:pt idx="20">
                  <c:v>151640235</c:v>
                </c:pt>
                <c:pt idx="21">
                  <c:v>170156389</c:v>
                </c:pt>
                <c:pt idx="22">
                  <c:v>188689251</c:v>
                </c:pt>
                <c:pt idx="23">
                  <c:v>206636190</c:v>
                </c:pt>
                <c:pt idx="24">
                  <c:v>224560698</c:v>
                </c:pt>
                <c:pt idx="25">
                  <c:v>246389456</c:v>
                </c:pt>
                <c:pt idx="26">
                  <c:v>263751285</c:v>
                </c:pt>
                <c:pt idx="27">
                  <c:v>275933243</c:v>
                </c:pt>
                <c:pt idx="28">
                  <c:v>288882170</c:v>
                </c:pt>
                <c:pt idx="29">
                  <c:v>306417960</c:v>
                </c:pt>
                <c:pt idx="30">
                  <c:v>326976768</c:v>
                </c:pt>
                <c:pt idx="31">
                  <c:v>342495589</c:v>
                </c:pt>
                <c:pt idx="32">
                  <c:v>362389833</c:v>
                </c:pt>
                <c:pt idx="33">
                  <c:v>389992386</c:v>
                </c:pt>
                <c:pt idx="34">
                  <c:v>418124693</c:v>
                </c:pt>
                <c:pt idx="35">
                  <c:v>451252197</c:v>
                </c:pt>
                <c:pt idx="36">
                  <c:v>472688495</c:v>
                </c:pt>
                <c:pt idx="37">
                  <c:v>478026990</c:v>
                </c:pt>
                <c:pt idx="38">
                  <c:v>480128585</c:v>
                </c:pt>
                <c:pt idx="39">
                  <c:v>484251858</c:v>
                </c:pt>
                <c:pt idx="40">
                  <c:v>492227973</c:v>
                </c:pt>
                <c:pt idx="41">
                  <c:v>508658160</c:v>
                </c:pt>
                <c:pt idx="42">
                  <c:v>504765251</c:v>
                </c:pt>
                <c:pt idx="43">
                  <c:v>497104582</c:v>
                </c:pt>
                <c:pt idx="44">
                  <c:v>493820314</c:v>
                </c:pt>
                <c:pt idx="45">
                  <c:v>510090202</c:v>
                </c:pt>
                <c:pt idx="46">
                  <c:v>497564950</c:v>
                </c:pt>
                <c:pt idx="47">
                  <c:v>493907298</c:v>
                </c:pt>
                <c:pt idx="48">
                  <c:v>495728452</c:v>
                </c:pt>
                <c:pt idx="49">
                  <c:v>516588066</c:v>
                </c:pt>
                <c:pt idx="50">
                  <c:v>517569268</c:v>
                </c:pt>
                <c:pt idx="51">
                  <c:v>523573302</c:v>
                </c:pt>
                <c:pt idx="52">
                  <c:v>525936743</c:v>
                </c:pt>
                <c:pt idx="53">
                  <c:v>532498366</c:v>
                </c:pt>
                <c:pt idx="54">
                  <c:v>535701979</c:v>
                </c:pt>
                <c:pt idx="55">
                  <c:v>512768733</c:v>
                </c:pt>
                <c:pt idx="56">
                  <c:v>491999688</c:v>
                </c:pt>
                <c:pt idx="57">
                  <c:v>496461798</c:v>
                </c:pt>
                <c:pt idx="58">
                  <c:v>497411060</c:v>
                </c:pt>
              </c:numCache>
            </c:numRef>
          </c:val>
          <c:extLst>
            <c:ext xmlns:c16="http://schemas.microsoft.com/office/drawing/2014/chart" uri="{C3380CC4-5D6E-409C-BE32-E72D297353CC}">
              <c16:uniqueId val="{00000000-6F67-4F2F-A437-201C691E1EB3}"/>
            </c:ext>
          </c:extLst>
        </c:ser>
        <c:dLbls>
          <c:showLegendKey val="0"/>
          <c:showVal val="0"/>
          <c:showCatName val="0"/>
          <c:showSerName val="0"/>
          <c:showPercent val="0"/>
          <c:showBubbleSize val="0"/>
        </c:dLbls>
        <c:gapWidth val="150"/>
        <c:axId val="225897472"/>
        <c:axId val="236868352"/>
      </c:barChart>
      <c:catAx>
        <c:axId val="225897472"/>
        <c:scaling>
          <c:orientation val="minMax"/>
        </c:scaling>
        <c:delete val="0"/>
        <c:axPos val="b"/>
        <c:numFmt formatCode="General" sourceLinked="1"/>
        <c:majorTickMark val="out"/>
        <c:minorTickMark val="none"/>
        <c:tickLblPos val="nextTo"/>
        <c:crossAx val="236868352"/>
        <c:crosses val="autoZero"/>
        <c:auto val="1"/>
        <c:lblAlgn val="ctr"/>
        <c:lblOffset val="100"/>
        <c:noMultiLvlLbl val="0"/>
      </c:catAx>
      <c:valAx>
        <c:axId val="236868352"/>
        <c:scaling>
          <c:orientation val="minMax"/>
        </c:scaling>
        <c:delete val="0"/>
        <c:axPos val="l"/>
        <c:majorGridlines/>
        <c:numFmt formatCode="#,##0_);[Red]\(#,##0\)" sourceLinked="1"/>
        <c:majorTickMark val="out"/>
        <c:minorTickMark val="none"/>
        <c:tickLblPos val="nextTo"/>
        <c:crossAx val="225897472"/>
        <c:crosses val="autoZero"/>
        <c:crossBetween val="between"/>
      </c:valAx>
    </c:plotArea>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503A17-7882-48B8-9D09-DA1737D9B579}"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kumimoji="1" lang="ja-JP" altLang="en-US"/>
        </a:p>
      </dgm:t>
    </dgm:pt>
    <dgm:pt modelId="{02DCFABB-75B3-483F-AC0E-21D97046C331}">
      <dgm:prSet phldrT="[テキスト]" custT="1"/>
      <dgm:spPr/>
      <dgm:t>
        <a:bodyPr/>
        <a:lstStyle/>
        <a:p>
          <a:r>
            <a:rPr kumimoji="1" lang="ja-JP" altLang="en-US" sz="1600" dirty="0">
              <a:latin typeface="Meiryo UI" panose="020B0604030504040204" pitchFamily="50" charset="-128"/>
              <a:ea typeface="Meiryo UI" panose="020B0604030504040204" pitchFamily="50" charset="-128"/>
            </a:rPr>
            <a:t>人口</a:t>
          </a:r>
          <a:endParaRPr kumimoji="1" lang="en-US" altLang="ja-JP" sz="1600"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減少</a:t>
          </a:r>
        </a:p>
      </dgm:t>
    </dgm:pt>
    <dgm:pt modelId="{1BCD1B67-E486-4F94-B48B-84C7F79051E5}" type="parTrans" cxnId="{2C216448-3A3E-4EB1-BB48-28FFAB72D1E6}">
      <dgm:prSet/>
      <dgm:spPr/>
      <dgm:t>
        <a:bodyPr/>
        <a:lstStyle/>
        <a:p>
          <a:endParaRPr kumimoji="1" lang="ja-JP" altLang="en-US"/>
        </a:p>
      </dgm:t>
    </dgm:pt>
    <dgm:pt modelId="{BEB1C2DE-EF5E-4E84-B8AD-AB1E48280525}" type="sibTrans" cxnId="{2C216448-3A3E-4EB1-BB48-28FFAB72D1E6}">
      <dgm:prSet/>
      <dgm:spPr/>
      <dgm:t>
        <a:bodyPr/>
        <a:lstStyle/>
        <a:p>
          <a:endParaRPr kumimoji="1" lang="ja-JP" altLang="en-US"/>
        </a:p>
      </dgm:t>
    </dgm:pt>
    <dgm:pt modelId="{D4A85D78-19E3-47CD-8804-803CE1496A72}">
      <dgm:prSet phldrT="[テキスト]" custT="1"/>
      <dgm:spPr/>
      <dgm:t>
        <a:bodyPr/>
        <a:lstStyle/>
        <a:p>
          <a:r>
            <a:rPr kumimoji="1" lang="ja-JP" altLang="en-US" sz="1600" dirty="0">
              <a:latin typeface="Meiryo UI" panose="020B0604030504040204" pitchFamily="50" charset="-128"/>
              <a:ea typeface="Meiryo UI" panose="020B0604030504040204" pitchFamily="50" charset="-128"/>
            </a:rPr>
            <a:t>需要</a:t>
          </a:r>
          <a:endParaRPr kumimoji="1" lang="en-US" altLang="ja-JP" sz="1600"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減少</a:t>
          </a:r>
        </a:p>
      </dgm:t>
    </dgm:pt>
    <dgm:pt modelId="{64A239CD-F5EF-4F7A-820C-EFB83F44E86A}" type="parTrans" cxnId="{2A2BC982-497F-44DE-942D-FB246E3B2C26}">
      <dgm:prSet/>
      <dgm:spPr/>
      <dgm:t>
        <a:bodyPr/>
        <a:lstStyle/>
        <a:p>
          <a:endParaRPr kumimoji="1" lang="ja-JP" altLang="en-US"/>
        </a:p>
      </dgm:t>
    </dgm:pt>
    <dgm:pt modelId="{28342A59-1BE0-4165-B674-2720E56576F2}" type="sibTrans" cxnId="{2A2BC982-497F-44DE-942D-FB246E3B2C26}">
      <dgm:prSet/>
      <dgm:spPr/>
      <dgm:t>
        <a:bodyPr/>
        <a:lstStyle/>
        <a:p>
          <a:endParaRPr kumimoji="1" lang="ja-JP" altLang="en-US"/>
        </a:p>
      </dgm:t>
    </dgm:pt>
    <dgm:pt modelId="{C8A68DA5-5039-46E5-A7E5-6830E1FC42EE}">
      <dgm:prSet phldrT="[テキスト]" custT="1"/>
      <dgm:spPr/>
      <dgm:t>
        <a:bodyPr/>
        <a:lstStyle/>
        <a:p>
          <a:r>
            <a:rPr kumimoji="1" lang="ja-JP" altLang="en-US" sz="1400" dirty="0">
              <a:latin typeface="Meiryo UI" panose="020B0604030504040204" pitchFamily="50" charset="-128"/>
              <a:ea typeface="Meiryo UI" panose="020B0604030504040204" pitchFamily="50" charset="-128"/>
            </a:rPr>
            <a:t>域内市場産業縮小</a:t>
          </a:r>
        </a:p>
      </dgm:t>
    </dgm:pt>
    <dgm:pt modelId="{8509B455-267E-47E3-873F-B4F5A11A9940}" type="parTrans" cxnId="{7D8A9D55-C747-4553-9DB3-4A53A2A05221}">
      <dgm:prSet/>
      <dgm:spPr/>
      <dgm:t>
        <a:bodyPr/>
        <a:lstStyle/>
        <a:p>
          <a:endParaRPr kumimoji="1" lang="ja-JP" altLang="en-US"/>
        </a:p>
      </dgm:t>
    </dgm:pt>
    <dgm:pt modelId="{FBC4106F-B9E9-4894-9CA9-2E75B6146FA5}" type="sibTrans" cxnId="{7D8A9D55-C747-4553-9DB3-4A53A2A05221}">
      <dgm:prSet/>
      <dgm:spPr/>
      <dgm:t>
        <a:bodyPr/>
        <a:lstStyle/>
        <a:p>
          <a:endParaRPr kumimoji="1" lang="ja-JP" altLang="en-US"/>
        </a:p>
      </dgm:t>
    </dgm:pt>
    <dgm:pt modelId="{76A72F15-5E93-47B4-ADD5-C7F2A1363108}">
      <dgm:prSet phldrT="[テキスト]" custT="1"/>
      <dgm:spPr/>
      <dgm:t>
        <a:bodyPr/>
        <a:lstStyle/>
        <a:p>
          <a:r>
            <a:rPr kumimoji="1" lang="ja-JP" altLang="en-US" sz="1400" dirty="0">
              <a:latin typeface="Meiryo UI" panose="020B0604030504040204" pitchFamily="50" charset="-128"/>
              <a:ea typeface="Meiryo UI" panose="020B0604030504040204" pitchFamily="50" charset="-128"/>
            </a:rPr>
            <a:t>高知市</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経済縮小</a:t>
          </a:r>
        </a:p>
      </dgm:t>
    </dgm:pt>
    <dgm:pt modelId="{67372CD5-E3C4-4E27-AC37-7C1B26570E8D}" type="parTrans" cxnId="{009BC073-CB01-45E9-A770-37BB59E86E1F}">
      <dgm:prSet/>
      <dgm:spPr/>
      <dgm:t>
        <a:bodyPr/>
        <a:lstStyle/>
        <a:p>
          <a:endParaRPr kumimoji="1" lang="ja-JP" altLang="en-US"/>
        </a:p>
      </dgm:t>
    </dgm:pt>
    <dgm:pt modelId="{077DAFCA-53B9-4449-A3AC-50BE8A19F80F}" type="sibTrans" cxnId="{009BC073-CB01-45E9-A770-37BB59E86E1F}">
      <dgm:prSet/>
      <dgm:spPr/>
      <dgm:t>
        <a:bodyPr/>
        <a:lstStyle/>
        <a:p>
          <a:endParaRPr kumimoji="1" lang="ja-JP" altLang="en-US"/>
        </a:p>
      </dgm:t>
    </dgm:pt>
    <dgm:pt modelId="{2E49CBB8-686A-4958-A7BA-F505449816C7}">
      <dgm:prSet phldrT="[テキスト]" custT="1"/>
      <dgm:spPr/>
      <dgm:t>
        <a:bodyPr/>
        <a:lstStyle/>
        <a:p>
          <a:r>
            <a:rPr kumimoji="1" lang="ja-JP" altLang="en-US" sz="1400" dirty="0">
              <a:latin typeface="Meiryo UI" panose="020B0604030504040204" pitchFamily="50" charset="-128"/>
              <a:ea typeface="Meiryo UI" panose="020B0604030504040204" pitchFamily="50" charset="-128"/>
            </a:rPr>
            <a:t>高知県</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経済縮小</a:t>
          </a:r>
        </a:p>
      </dgm:t>
    </dgm:pt>
    <dgm:pt modelId="{1AE348BA-3653-4B36-90B3-B455E0B90249}" type="parTrans" cxnId="{7E54BF65-C30B-4E45-92C1-6C1A65EE410F}">
      <dgm:prSet/>
      <dgm:spPr/>
      <dgm:t>
        <a:bodyPr/>
        <a:lstStyle/>
        <a:p>
          <a:endParaRPr kumimoji="1" lang="ja-JP" altLang="en-US"/>
        </a:p>
      </dgm:t>
    </dgm:pt>
    <dgm:pt modelId="{12A8FF79-B91D-4225-BA42-7C3EBFE84D1F}" type="sibTrans" cxnId="{7E54BF65-C30B-4E45-92C1-6C1A65EE410F}">
      <dgm:prSet/>
      <dgm:spPr/>
      <dgm:t>
        <a:bodyPr/>
        <a:lstStyle/>
        <a:p>
          <a:endParaRPr kumimoji="1" lang="ja-JP" altLang="en-US"/>
        </a:p>
      </dgm:t>
    </dgm:pt>
    <dgm:pt modelId="{DE43907C-E95E-438F-97FA-CA3B13A1FD29}">
      <dgm:prSet phldrT="[テキスト]" custT="1"/>
      <dgm:spPr/>
      <dgm:t>
        <a:bodyPr/>
        <a:lstStyle/>
        <a:p>
          <a:r>
            <a:rPr kumimoji="1" lang="ja-JP" altLang="en-US" sz="1600" dirty="0">
              <a:latin typeface="Meiryo UI" panose="020B0604030504040204" pitchFamily="50" charset="-128"/>
              <a:ea typeface="Meiryo UI" panose="020B0604030504040204" pitchFamily="50" charset="-128"/>
            </a:rPr>
            <a:t>雇用の減少・条件悪化</a:t>
          </a:r>
        </a:p>
      </dgm:t>
    </dgm:pt>
    <dgm:pt modelId="{A34BA16D-6703-4B17-89E0-D37A882EE741}" type="parTrans" cxnId="{EA28EB5D-CB0F-476B-AA42-93E2750A9174}">
      <dgm:prSet/>
      <dgm:spPr/>
      <dgm:t>
        <a:bodyPr/>
        <a:lstStyle/>
        <a:p>
          <a:endParaRPr kumimoji="1" lang="ja-JP" altLang="en-US"/>
        </a:p>
      </dgm:t>
    </dgm:pt>
    <dgm:pt modelId="{9F4FB8F9-6915-4C8F-B414-F92C63ADE30C}" type="sibTrans" cxnId="{EA28EB5D-CB0F-476B-AA42-93E2750A9174}">
      <dgm:prSet/>
      <dgm:spPr/>
      <dgm:t>
        <a:bodyPr/>
        <a:lstStyle/>
        <a:p>
          <a:endParaRPr kumimoji="1" lang="ja-JP" altLang="en-US"/>
        </a:p>
      </dgm:t>
    </dgm:pt>
    <dgm:pt modelId="{29F4BDD3-0523-4044-A92F-CBFAD83B1525}">
      <dgm:prSet phldrT="[テキスト]" custT="1"/>
      <dgm:spPr/>
      <dgm:t>
        <a:bodyPr/>
        <a:lstStyle/>
        <a:p>
          <a:r>
            <a:rPr kumimoji="1" lang="ja-JP" altLang="en-US" sz="1600" dirty="0">
              <a:latin typeface="Meiryo UI" panose="020B0604030504040204" pitchFamily="50" charset="-128"/>
              <a:ea typeface="Meiryo UI" panose="020B0604030504040204" pitchFamily="50" charset="-128"/>
            </a:rPr>
            <a:t>若者の流出・帰郷者減少</a:t>
          </a:r>
        </a:p>
      </dgm:t>
    </dgm:pt>
    <dgm:pt modelId="{42BD7CD3-898D-4F9A-A378-02BD9534D46A}" type="parTrans" cxnId="{4A85418A-8F9F-4D4A-BD00-9D9BBABB1633}">
      <dgm:prSet/>
      <dgm:spPr/>
      <dgm:t>
        <a:bodyPr/>
        <a:lstStyle/>
        <a:p>
          <a:endParaRPr kumimoji="1" lang="ja-JP" altLang="en-US"/>
        </a:p>
      </dgm:t>
    </dgm:pt>
    <dgm:pt modelId="{6EA8E04D-0D87-42B8-BB96-2EDC19335873}" type="sibTrans" cxnId="{4A85418A-8F9F-4D4A-BD00-9D9BBABB1633}">
      <dgm:prSet/>
      <dgm:spPr/>
      <dgm:t>
        <a:bodyPr/>
        <a:lstStyle/>
        <a:p>
          <a:endParaRPr kumimoji="1" lang="ja-JP" altLang="en-US"/>
        </a:p>
      </dgm:t>
    </dgm:pt>
    <dgm:pt modelId="{EA67FFEE-DA37-4CD0-AA11-FF7077D75839}" type="pres">
      <dgm:prSet presAssocID="{17503A17-7882-48B8-9D09-DA1737D9B579}" presName="cycle" presStyleCnt="0">
        <dgm:presLayoutVars>
          <dgm:dir/>
          <dgm:resizeHandles val="exact"/>
        </dgm:presLayoutVars>
      </dgm:prSet>
      <dgm:spPr/>
    </dgm:pt>
    <dgm:pt modelId="{3E94684D-25DB-47AF-9FDD-40DFD26F257E}" type="pres">
      <dgm:prSet presAssocID="{02DCFABB-75B3-483F-AC0E-21D97046C331}" presName="node" presStyleLbl="node1" presStyleIdx="0" presStyleCnt="7">
        <dgm:presLayoutVars>
          <dgm:bulletEnabled val="1"/>
        </dgm:presLayoutVars>
      </dgm:prSet>
      <dgm:spPr/>
    </dgm:pt>
    <dgm:pt modelId="{D7BE0F43-C295-4C0F-8A97-A786E5EF9971}" type="pres">
      <dgm:prSet presAssocID="{BEB1C2DE-EF5E-4E84-B8AD-AB1E48280525}" presName="sibTrans" presStyleLbl="sibTrans2D1" presStyleIdx="0" presStyleCnt="7"/>
      <dgm:spPr/>
    </dgm:pt>
    <dgm:pt modelId="{7E620409-9110-4D1C-9977-3F535B6E8737}" type="pres">
      <dgm:prSet presAssocID="{BEB1C2DE-EF5E-4E84-B8AD-AB1E48280525}" presName="connectorText" presStyleLbl="sibTrans2D1" presStyleIdx="0" presStyleCnt="7"/>
      <dgm:spPr/>
    </dgm:pt>
    <dgm:pt modelId="{9B9F4E78-0F78-42B8-AE11-A936A7648EA6}" type="pres">
      <dgm:prSet presAssocID="{D4A85D78-19E3-47CD-8804-803CE1496A72}" presName="node" presStyleLbl="node1" presStyleIdx="1" presStyleCnt="7">
        <dgm:presLayoutVars>
          <dgm:bulletEnabled val="1"/>
        </dgm:presLayoutVars>
      </dgm:prSet>
      <dgm:spPr/>
    </dgm:pt>
    <dgm:pt modelId="{DFE1644C-99B8-4BEF-B6AF-27B9ADB5F719}" type="pres">
      <dgm:prSet presAssocID="{28342A59-1BE0-4165-B674-2720E56576F2}" presName="sibTrans" presStyleLbl="sibTrans2D1" presStyleIdx="1" presStyleCnt="7"/>
      <dgm:spPr/>
    </dgm:pt>
    <dgm:pt modelId="{D8EA390F-13C5-45F0-9D30-90A9942570DF}" type="pres">
      <dgm:prSet presAssocID="{28342A59-1BE0-4165-B674-2720E56576F2}" presName="connectorText" presStyleLbl="sibTrans2D1" presStyleIdx="1" presStyleCnt="7"/>
      <dgm:spPr/>
    </dgm:pt>
    <dgm:pt modelId="{02F97C0A-C3E7-402D-B52C-FE85441417B7}" type="pres">
      <dgm:prSet presAssocID="{C8A68DA5-5039-46E5-A7E5-6830E1FC42EE}" presName="node" presStyleLbl="node1" presStyleIdx="2" presStyleCnt="7">
        <dgm:presLayoutVars>
          <dgm:bulletEnabled val="1"/>
        </dgm:presLayoutVars>
      </dgm:prSet>
      <dgm:spPr/>
    </dgm:pt>
    <dgm:pt modelId="{A73CEFE4-883A-4544-B1B3-51BE9AF1A61F}" type="pres">
      <dgm:prSet presAssocID="{FBC4106F-B9E9-4894-9CA9-2E75B6146FA5}" presName="sibTrans" presStyleLbl="sibTrans2D1" presStyleIdx="2" presStyleCnt="7"/>
      <dgm:spPr/>
    </dgm:pt>
    <dgm:pt modelId="{6EB4937B-5F39-4993-BB70-9A11D80FEF18}" type="pres">
      <dgm:prSet presAssocID="{FBC4106F-B9E9-4894-9CA9-2E75B6146FA5}" presName="connectorText" presStyleLbl="sibTrans2D1" presStyleIdx="2" presStyleCnt="7"/>
      <dgm:spPr/>
    </dgm:pt>
    <dgm:pt modelId="{EE65F07A-D2FC-4E4B-A003-374582139837}" type="pres">
      <dgm:prSet presAssocID="{76A72F15-5E93-47B4-ADD5-C7F2A1363108}" presName="node" presStyleLbl="node1" presStyleIdx="3" presStyleCnt="7">
        <dgm:presLayoutVars>
          <dgm:bulletEnabled val="1"/>
        </dgm:presLayoutVars>
      </dgm:prSet>
      <dgm:spPr/>
    </dgm:pt>
    <dgm:pt modelId="{8429E2FD-B442-46EA-AD9A-36864AAF7157}" type="pres">
      <dgm:prSet presAssocID="{077DAFCA-53B9-4449-A3AC-50BE8A19F80F}" presName="sibTrans" presStyleLbl="sibTrans2D1" presStyleIdx="3" presStyleCnt="7"/>
      <dgm:spPr/>
    </dgm:pt>
    <dgm:pt modelId="{B26B0484-E198-4720-9B36-19EE43017CAB}" type="pres">
      <dgm:prSet presAssocID="{077DAFCA-53B9-4449-A3AC-50BE8A19F80F}" presName="connectorText" presStyleLbl="sibTrans2D1" presStyleIdx="3" presStyleCnt="7"/>
      <dgm:spPr/>
    </dgm:pt>
    <dgm:pt modelId="{3923DBF2-525A-4107-AEC7-C2ACD58D319B}" type="pres">
      <dgm:prSet presAssocID="{2E49CBB8-686A-4958-A7BA-F505449816C7}" presName="node" presStyleLbl="node1" presStyleIdx="4" presStyleCnt="7">
        <dgm:presLayoutVars>
          <dgm:bulletEnabled val="1"/>
        </dgm:presLayoutVars>
      </dgm:prSet>
      <dgm:spPr/>
    </dgm:pt>
    <dgm:pt modelId="{8AF002DE-BF04-4DE8-9C71-E8A2A7ED2687}" type="pres">
      <dgm:prSet presAssocID="{12A8FF79-B91D-4225-BA42-7C3EBFE84D1F}" presName="sibTrans" presStyleLbl="sibTrans2D1" presStyleIdx="4" presStyleCnt="7"/>
      <dgm:spPr/>
    </dgm:pt>
    <dgm:pt modelId="{7F985337-B8D6-4EE7-B927-179AD9E4C64F}" type="pres">
      <dgm:prSet presAssocID="{12A8FF79-B91D-4225-BA42-7C3EBFE84D1F}" presName="connectorText" presStyleLbl="sibTrans2D1" presStyleIdx="4" presStyleCnt="7"/>
      <dgm:spPr/>
    </dgm:pt>
    <dgm:pt modelId="{00D02A56-34FC-4A21-A1A3-D37E4BCE8DF2}" type="pres">
      <dgm:prSet presAssocID="{DE43907C-E95E-438F-97FA-CA3B13A1FD29}" presName="node" presStyleLbl="node1" presStyleIdx="5" presStyleCnt="7">
        <dgm:presLayoutVars>
          <dgm:bulletEnabled val="1"/>
        </dgm:presLayoutVars>
      </dgm:prSet>
      <dgm:spPr/>
    </dgm:pt>
    <dgm:pt modelId="{A71743A0-A130-45FD-AE04-57933AFB399D}" type="pres">
      <dgm:prSet presAssocID="{9F4FB8F9-6915-4C8F-B414-F92C63ADE30C}" presName="sibTrans" presStyleLbl="sibTrans2D1" presStyleIdx="5" presStyleCnt="7"/>
      <dgm:spPr/>
    </dgm:pt>
    <dgm:pt modelId="{04AA5753-E11D-48AC-A7F3-74E79C793A1B}" type="pres">
      <dgm:prSet presAssocID="{9F4FB8F9-6915-4C8F-B414-F92C63ADE30C}" presName="connectorText" presStyleLbl="sibTrans2D1" presStyleIdx="5" presStyleCnt="7"/>
      <dgm:spPr/>
    </dgm:pt>
    <dgm:pt modelId="{E1CC0839-0EF5-4465-80A1-90A86A4D3CBE}" type="pres">
      <dgm:prSet presAssocID="{29F4BDD3-0523-4044-A92F-CBFAD83B1525}" presName="node" presStyleLbl="node1" presStyleIdx="6" presStyleCnt="7">
        <dgm:presLayoutVars>
          <dgm:bulletEnabled val="1"/>
        </dgm:presLayoutVars>
      </dgm:prSet>
      <dgm:spPr/>
    </dgm:pt>
    <dgm:pt modelId="{518E4C38-E65E-440F-8D8D-85CA38567AE8}" type="pres">
      <dgm:prSet presAssocID="{6EA8E04D-0D87-42B8-BB96-2EDC19335873}" presName="sibTrans" presStyleLbl="sibTrans2D1" presStyleIdx="6" presStyleCnt="7"/>
      <dgm:spPr/>
    </dgm:pt>
    <dgm:pt modelId="{D9979A61-915B-47FE-B1B8-1921D7810BFF}" type="pres">
      <dgm:prSet presAssocID="{6EA8E04D-0D87-42B8-BB96-2EDC19335873}" presName="connectorText" presStyleLbl="sibTrans2D1" presStyleIdx="6" presStyleCnt="7"/>
      <dgm:spPr/>
    </dgm:pt>
  </dgm:ptLst>
  <dgm:cxnLst>
    <dgm:cxn modelId="{6C881F0B-9BB1-4535-B480-8400D28ED2FA}" type="presOf" srcId="{FBC4106F-B9E9-4894-9CA9-2E75B6146FA5}" destId="{6EB4937B-5F39-4993-BB70-9A11D80FEF18}" srcOrd="1" destOrd="0" presId="urn:microsoft.com/office/officeart/2005/8/layout/cycle2"/>
    <dgm:cxn modelId="{DE83F612-910F-40D4-8147-2DFCA505607B}" type="presOf" srcId="{17503A17-7882-48B8-9D09-DA1737D9B579}" destId="{EA67FFEE-DA37-4CD0-AA11-FF7077D75839}" srcOrd="0" destOrd="0" presId="urn:microsoft.com/office/officeart/2005/8/layout/cycle2"/>
    <dgm:cxn modelId="{47235A13-2B58-48CD-A14A-AAF5AD3B398E}" type="presOf" srcId="{2E49CBB8-686A-4958-A7BA-F505449816C7}" destId="{3923DBF2-525A-4107-AEC7-C2ACD58D319B}" srcOrd="0" destOrd="0" presId="urn:microsoft.com/office/officeart/2005/8/layout/cycle2"/>
    <dgm:cxn modelId="{0C67BF15-8727-4416-8902-4C28389CF3B8}" type="presOf" srcId="{02DCFABB-75B3-483F-AC0E-21D97046C331}" destId="{3E94684D-25DB-47AF-9FDD-40DFD26F257E}" srcOrd="0" destOrd="0" presId="urn:microsoft.com/office/officeart/2005/8/layout/cycle2"/>
    <dgm:cxn modelId="{E3AEBC1B-8D47-4D37-8B07-00D6BD795C8D}" type="presOf" srcId="{6EA8E04D-0D87-42B8-BB96-2EDC19335873}" destId="{D9979A61-915B-47FE-B1B8-1921D7810BFF}" srcOrd="1" destOrd="0" presId="urn:microsoft.com/office/officeart/2005/8/layout/cycle2"/>
    <dgm:cxn modelId="{EA28EB5D-CB0F-476B-AA42-93E2750A9174}" srcId="{17503A17-7882-48B8-9D09-DA1737D9B579}" destId="{DE43907C-E95E-438F-97FA-CA3B13A1FD29}" srcOrd="5" destOrd="0" parTransId="{A34BA16D-6703-4B17-89E0-D37A882EE741}" sibTransId="{9F4FB8F9-6915-4C8F-B414-F92C63ADE30C}"/>
    <dgm:cxn modelId="{E1BCAF61-E64A-4C01-A550-BD0B5EFAE694}" type="presOf" srcId="{6EA8E04D-0D87-42B8-BB96-2EDC19335873}" destId="{518E4C38-E65E-440F-8D8D-85CA38567AE8}" srcOrd="0" destOrd="0" presId="urn:microsoft.com/office/officeart/2005/8/layout/cycle2"/>
    <dgm:cxn modelId="{9AC46042-3B4A-4412-B070-77C90FE59329}" type="presOf" srcId="{FBC4106F-B9E9-4894-9CA9-2E75B6146FA5}" destId="{A73CEFE4-883A-4544-B1B3-51BE9AF1A61F}" srcOrd="0" destOrd="0" presId="urn:microsoft.com/office/officeart/2005/8/layout/cycle2"/>
    <dgm:cxn modelId="{7E54BF65-C30B-4E45-92C1-6C1A65EE410F}" srcId="{17503A17-7882-48B8-9D09-DA1737D9B579}" destId="{2E49CBB8-686A-4958-A7BA-F505449816C7}" srcOrd="4" destOrd="0" parTransId="{1AE348BA-3653-4B36-90B3-B455E0B90249}" sibTransId="{12A8FF79-B91D-4225-BA42-7C3EBFE84D1F}"/>
    <dgm:cxn modelId="{2C216448-3A3E-4EB1-BB48-28FFAB72D1E6}" srcId="{17503A17-7882-48B8-9D09-DA1737D9B579}" destId="{02DCFABB-75B3-483F-AC0E-21D97046C331}" srcOrd="0" destOrd="0" parTransId="{1BCD1B67-E486-4F94-B48B-84C7F79051E5}" sibTransId="{BEB1C2DE-EF5E-4E84-B8AD-AB1E48280525}"/>
    <dgm:cxn modelId="{73D5094C-1EC8-4599-B5EC-69CAC01654F8}" type="presOf" srcId="{12A8FF79-B91D-4225-BA42-7C3EBFE84D1F}" destId="{8AF002DE-BF04-4DE8-9C71-E8A2A7ED2687}" srcOrd="0" destOrd="0" presId="urn:microsoft.com/office/officeart/2005/8/layout/cycle2"/>
    <dgm:cxn modelId="{623AB251-977C-4BF1-B0A2-BB423D779D37}" type="presOf" srcId="{C8A68DA5-5039-46E5-A7E5-6830E1FC42EE}" destId="{02F97C0A-C3E7-402D-B52C-FE85441417B7}" srcOrd="0" destOrd="0" presId="urn:microsoft.com/office/officeart/2005/8/layout/cycle2"/>
    <dgm:cxn modelId="{009BC073-CB01-45E9-A770-37BB59E86E1F}" srcId="{17503A17-7882-48B8-9D09-DA1737D9B579}" destId="{76A72F15-5E93-47B4-ADD5-C7F2A1363108}" srcOrd="3" destOrd="0" parTransId="{67372CD5-E3C4-4E27-AC37-7C1B26570E8D}" sibTransId="{077DAFCA-53B9-4449-A3AC-50BE8A19F80F}"/>
    <dgm:cxn modelId="{7D8A9D55-C747-4553-9DB3-4A53A2A05221}" srcId="{17503A17-7882-48B8-9D09-DA1737D9B579}" destId="{C8A68DA5-5039-46E5-A7E5-6830E1FC42EE}" srcOrd="2" destOrd="0" parTransId="{8509B455-267E-47E3-873F-B4F5A11A9940}" sibTransId="{FBC4106F-B9E9-4894-9CA9-2E75B6146FA5}"/>
    <dgm:cxn modelId="{2A2BC982-497F-44DE-942D-FB246E3B2C26}" srcId="{17503A17-7882-48B8-9D09-DA1737D9B579}" destId="{D4A85D78-19E3-47CD-8804-803CE1496A72}" srcOrd="1" destOrd="0" parTransId="{64A239CD-F5EF-4F7A-820C-EFB83F44E86A}" sibTransId="{28342A59-1BE0-4165-B674-2720E56576F2}"/>
    <dgm:cxn modelId="{123D1686-F1CF-42CB-A368-B1B248F10C1E}" type="presOf" srcId="{DE43907C-E95E-438F-97FA-CA3B13A1FD29}" destId="{00D02A56-34FC-4A21-A1A3-D37E4BCE8DF2}" srcOrd="0" destOrd="0" presId="urn:microsoft.com/office/officeart/2005/8/layout/cycle2"/>
    <dgm:cxn modelId="{DDE34F86-4D50-451B-8264-562ED23606D7}" type="presOf" srcId="{9F4FB8F9-6915-4C8F-B414-F92C63ADE30C}" destId="{04AA5753-E11D-48AC-A7F3-74E79C793A1B}" srcOrd="1" destOrd="0" presId="urn:microsoft.com/office/officeart/2005/8/layout/cycle2"/>
    <dgm:cxn modelId="{4A85418A-8F9F-4D4A-BD00-9D9BBABB1633}" srcId="{17503A17-7882-48B8-9D09-DA1737D9B579}" destId="{29F4BDD3-0523-4044-A92F-CBFAD83B1525}" srcOrd="6" destOrd="0" parTransId="{42BD7CD3-898D-4F9A-A378-02BD9534D46A}" sibTransId="{6EA8E04D-0D87-42B8-BB96-2EDC19335873}"/>
    <dgm:cxn modelId="{57DB9A8B-5225-4B20-A6DB-AC33E130D16F}" type="presOf" srcId="{29F4BDD3-0523-4044-A92F-CBFAD83B1525}" destId="{E1CC0839-0EF5-4465-80A1-90A86A4D3CBE}" srcOrd="0" destOrd="0" presId="urn:microsoft.com/office/officeart/2005/8/layout/cycle2"/>
    <dgm:cxn modelId="{31911090-37A4-4590-8B9F-62FDF3BD3BA6}" type="presOf" srcId="{077DAFCA-53B9-4449-A3AC-50BE8A19F80F}" destId="{B26B0484-E198-4720-9B36-19EE43017CAB}" srcOrd="1" destOrd="0" presId="urn:microsoft.com/office/officeart/2005/8/layout/cycle2"/>
    <dgm:cxn modelId="{0BC1F890-00F8-4164-9BBD-EE01F876FF74}" type="presOf" srcId="{BEB1C2DE-EF5E-4E84-B8AD-AB1E48280525}" destId="{7E620409-9110-4D1C-9977-3F535B6E8737}" srcOrd="1" destOrd="0" presId="urn:microsoft.com/office/officeart/2005/8/layout/cycle2"/>
    <dgm:cxn modelId="{5CDA0F9C-AAFB-4E8E-B267-C800ACE50B4F}" type="presOf" srcId="{28342A59-1BE0-4165-B674-2720E56576F2}" destId="{D8EA390F-13C5-45F0-9D30-90A9942570DF}" srcOrd="1" destOrd="0" presId="urn:microsoft.com/office/officeart/2005/8/layout/cycle2"/>
    <dgm:cxn modelId="{BCF4B7A8-C1B1-402E-A20F-6AD798D6B681}" type="presOf" srcId="{76A72F15-5E93-47B4-ADD5-C7F2A1363108}" destId="{EE65F07A-D2FC-4E4B-A003-374582139837}" srcOrd="0" destOrd="0" presId="urn:microsoft.com/office/officeart/2005/8/layout/cycle2"/>
    <dgm:cxn modelId="{3436FED0-5594-4050-8F65-40F123271E3C}" type="presOf" srcId="{12A8FF79-B91D-4225-BA42-7C3EBFE84D1F}" destId="{7F985337-B8D6-4EE7-B927-179AD9E4C64F}" srcOrd="1" destOrd="0" presId="urn:microsoft.com/office/officeart/2005/8/layout/cycle2"/>
    <dgm:cxn modelId="{5425ABD2-B700-43AF-AFC9-1FCEBDF43ADC}" type="presOf" srcId="{28342A59-1BE0-4165-B674-2720E56576F2}" destId="{DFE1644C-99B8-4BEF-B6AF-27B9ADB5F719}" srcOrd="0" destOrd="0" presId="urn:microsoft.com/office/officeart/2005/8/layout/cycle2"/>
    <dgm:cxn modelId="{3AFA55E0-3B52-40F0-A7BD-FF9E1A8FAC79}" type="presOf" srcId="{9F4FB8F9-6915-4C8F-B414-F92C63ADE30C}" destId="{A71743A0-A130-45FD-AE04-57933AFB399D}" srcOrd="0" destOrd="0" presId="urn:microsoft.com/office/officeart/2005/8/layout/cycle2"/>
    <dgm:cxn modelId="{E684DEE5-8FFF-42AB-9007-EAB183FA44D9}" type="presOf" srcId="{D4A85D78-19E3-47CD-8804-803CE1496A72}" destId="{9B9F4E78-0F78-42B8-AE11-A936A7648EA6}" srcOrd="0" destOrd="0" presId="urn:microsoft.com/office/officeart/2005/8/layout/cycle2"/>
    <dgm:cxn modelId="{F744CAF4-2951-4FC7-A467-C6FEA8EEC22E}" type="presOf" srcId="{BEB1C2DE-EF5E-4E84-B8AD-AB1E48280525}" destId="{D7BE0F43-C295-4C0F-8A97-A786E5EF9971}" srcOrd="0" destOrd="0" presId="urn:microsoft.com/office/officeart/2005/8/layout/cycle2"/>
    <dgm:cxn modelId="{C98303FD-D204-4A8E-AA23-3188AD9F6789}" type="presOf" srcId="{077DAFCA-53B9-4449-A3AC-50BE8A19F80F}" destId="{8429E2FD-B442-46EA-AD9A-36864AAF7157}" srcOrd="0" destOrd="0" presId="urn:microsoft.com/office/officeart/2005/8/layout/cycle2"/>
    <dgm:cxn modelId="{8670171E-019A-4841-8766-4B101148DD2F}" type="presParOf" srcId="{EA67FFEE-DA37-4CD0-AA11-FF7077D75839}" destId="{3E94684D-25DB-47AF-9FDD-40DFD26F257E}" srcOrd="0" destOrd="0" presId="urn:microsoft.com/office/officeart/2005/8/layout/cycle2"/>
    <dgm:cxn modelId="{8388740F-ECB3-4001-AF93-5D7D7E22365B}" type="presParOf" srcId="{EA67FFEE-DA37-4CD0-AA11-FF7077D75839}" destId="{D7BE0F43-C295-4C0F-8A97-A786E5EF9971}" srcOrd="1" destOrd="0" presId="urn:microsoft.com/office/officeart/2005/8/layout/cycle2"/>
    <dgm:cxn modelId="{27DE8972-19C1-4319-B5E9-23418E2A32C1}" type="presParOf" srcId="{D7BE0F43-C295-4C0F-8A97-A786E5EF9971}" destId="{7E620409-9110-4D1C-9977-3F535B6E8737}" srcOrd="0" destOrd="0" presId="urn:microsoft.com/office/officeart/2005/8/layout/cycle2"/>
    <dgm:cxn modelId="{8AEF298D-C1F7-48AF-A49E-0675496860EE}" type="presParOf" srcId="{EA67FFEE-DA37-4CD0-AA11-FF7077D75839}" destId="{9B9F4E78-0F78-42B8-AE11-A936A7648EA6}" srcOrd="2" destOrd="0" presId="urn:microsoft.com/office/officeart/2005/8/layout/cycle2"/>
    <dgm:cxn modelId="{3A6B1775-A20F-4026-A643-D6C948047472}" type="presParOf" srcId="{EA67FFEE-DA37-4CD0-AA11-FF7077D75839}" destId="{DFE1644C-99B8-4BEF-B6AF-27B9ADB5F719}" srcOrd="3" destOrd="0" presId="urn:microsoft.com/office/officeart/2005/8/layout/cycle2"/>
    <dgm:cxn modelId="{1A7E3AAC-6C4E-4868-89AE-D9C5ED1BC4C1}" type="presParOf" srcId="{DFE1644C-99B8-4BEF-B6AF-27B9ADB5F719}" destId="{D8EA390F-13C5-45F0-9D30-90A9942570DF}" srcOrd="0" destOrd="0" presId="urn:microsoft.com/office/officeart/2005/8/layout/cycle2"/>
    <dgm:cxn modelId="{241714F2-9F3F-46A4-95A0-20EDD6922610}" type="presParOf" srcId="{EA67FFEE-DA37-4CD0-AA11-FF7077D75839}" destId="{02F97C0A-C3E7-402D-B52C-FE85441417B7}" srcOrd="4" destOrd="0" presId="urn:microsoft.com/office/officeart/2005/8/layout/cycle2"/>
    <dgm:cxn modelId="{14EE9771-B282-4FCC-8B79-D66BECD61039}" type="presParOf" srcId="{EA67FFEE-DA37-4CD0-AA11-FF7077D75839}" destId="{A73CEFE4-883A-4544-B1B3-51BE9AF1A61F}" srcOrd="5" destOrd="0" presId="urn:microsoft.com/office/officeart/2005/8/layout/cycle2"/>
    <dgm:cxn modelId="{852BC44E-ECFF-4C33-850E-CA30BB049279}" type="presParOf" srcId="{A73CEFE4-883A-4544-B1B3-51BE9AF1A61F}" destId="{6EB4937B-5F39-4993-BB70-9A11D80FEF18}" srcOrd="0" destOrd="0" presId="urn:microsoft.com/office/officeart/2005/8/layout/cycle2"/>
    <dgm:cxn modelId="{E0EF442B-80BF-4DD2-90B6-E38C3FC2E2F8}" type="presParOf" srcId="{EA67FFEE-DA37-4CD0-AA11-FF7077D75839}" destId="{EE65F07A-D2FC-4E4B-A003-374582139837}" srcOrd="6" destOrd="0" presId="urn:microsoft.com/office/officeart/2005/8/layout/cycle2"/>
    <dgm:cxn modelId="{556C4805-10BE-4E91-AA07-464D781B5153}" type="presParOf" srcId="{EA67FFEE-DA37-4CD0-AA11-FF7077D75839}" destId="{8429E2FD-B442-46EA-AD9A-36864AAF7157}" srcOrd="7" destOrd="0" presId="urn:microsoft.com/office/officeart/2005/8/layout/cycle2"/>
    <dgm:cxn modelId="{7CB85E02-73DD-44CA-BF5B-49D75D1659A8}" type="presParOf" srcId="{8429E2FD-B442-46EA-AD9A-36864AAF7157}" destId="{B26B0484-E198-4720-9B36-19EE43017CAB}" srcOrd="0" destOrd="0" presId="urn:microsoft.com/office/officeart/2005/8/layout/cycle2"/>
    <dgm:cxn modelId="{990F1FF7-CC9C-4626-B060-27FFC498E2F8}" type="presParOf" srcId="{EA67FFEE-DA37-4CD0-AA11-FF7077D75839}" destId="{3923DBF2-525A-4107-AEC7-C2ACD58D319B}" srcOrd="8" destOrd="0" presId="urn:microsoft.com/office/officeart/2005/8/layout/cycle2"/>
    <dgm:cxn modelId="{04D1FDE5-DD94-4D38-8276-1DC89F396528}" type="presParOf" srcId="{EA67FFEE-DA37-4CD0-AA11-FF7077D75839}" destId="{8AF002DE-BF04-4DE8-9C71-E8A2A7ED2687}" srcOrd="9" destOrd="0" presId="urn:microsoft.com/office/officeart/2005/8/layout/cycle2"/>
    <dgm:cxn modelId="{39B5870B-5FF0-4FC1-84CB-4FB14C41D8CB}" type="presParOf" srcId="{8AF002DE-BF04-4DE8-9C71-E8A2A7ED2687}" destId="{7F985337-B8D6-4EE7-B927-179AD9E4C64F}" srcOrd="0" destOrd="0" presId="urn:microsoft.com/office/officeart/2005/8/layout/cycle2"/>
    <dgm:cxn modelId="{8E7B4095-F739-44FA-9BDD-8059935451F2}" type="presParOf" srcId="{EA67FFEE-DA37-4CD0-AA11-FF7077D75839}" destId="{00D02A56-34FC-4A21-A1A3-D37E4BCE8DF2}" srcOrd="10" destOrd="0" presId="urn:microsoft.com/office/officeart/2005/8/layout/cycle2"/>
    <dgm:cxn modelId="{3804B5C1-CF7B-436D-B208-3D1F94432776}" type="presParOf" srcId="{EA67FFEE-DA37-4CD0-AA11-FF7077D75839}" destId="{A71743A0-A130-45FD-AE04-57933AFB399D}" srcOrd="11" destOrd="0" presId="urn:microsoft.com/office/officeart/2005/8/layout/cycle2"/>
    <dgm:cxn modelId="{37F774F5-8A41-4680-9F25-6DCC68D4805F}" type="presParOf" srcId="{A71743A0-A130-45FD-AE04-57933AFB399D}" destId="{04AA5753-E11D-48AC-A7F3-74E79C793A1B}" srcOrd="0" destOrd="0" presId="urn:microsoft.com/office/officeart/2005/8/layout/cycle2"/>
    <dgm:cxn modelId="{F9206D1B-8FD5-43A9-A6F1-EFE7F9E83FEA}" type="presParOf" srcId="{EA67FFEE-DA37-4CD0-AA11-FF7077D75839}" destId="{E1CC0839-0EF5-4465-80A1-90A86A4D3CBE}" srcOrd="12" destOrd="0" presId="urn:microsoft.com/office/officeart/2005/8/layout/cycle2"/>
    <dgm:cxn modelId="{5AC8B101-4ED1-4C1D-9B09-A4BD443C2088}" type="presParOf" srcId="{EA67FFEE-DA37-4CD0-AA11-FF7077D75839}" destId="{518E4C38-E65E-440F-8D8D-85CA38567AE8}" srcOrd="13" destOrd="0" presId="urn:microsoft.com/office/officeart/2005/8/layout/cycle2"/>
    <dgm:cxn modelId="{CEBA32DF-ACC6-4ECD-9622-404BFFB49D7A}" type="presParOf" srcId="{518E4C38-E65E-440F-8D8D-85CA38567AE8}" destId="{D9979A61-915B-47FE-B1B8-1921D7810BFF}"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C0DF22-580B-40AC-B6B6-41C61C1A25B5}"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kumimoji="1" lang="ja-JP" altLang="en-US"/>
        </a:p>
      </dgm:t>
    </dgm:pt>
    <dgm:pt modelId="{55D8C5D5-734E-4599-B5A2-E34B75FAF42C}">
      <dgm:prSet phldrT="[テキスト]"/>
      <dgm:spPr/>
      <dgm:t>
        <a:bodyPr/>
        <a:lstStyle/>
        <a:p>
          <a:r>
            <a:rPr kumimoji="1" lang="ja-JP" altLang="en-US" dirty="0">
              <a:latin typeface="Meiryo UI" panose="020B0604030504040204" pitchFamily="50" charset="-128"/>
              <a:ea typeface="Meiryo UI" panose="020B0604030504040204" pitchFamily="50" charset="-128"/>
            </a:rPr>
            <a:t>行政による投資</a:t>
          </a:r>
        </a:p>
      </dgm:t>
    </dgm:pt>
    <dgm:pt modelId="{35E7F9EC-EB46-401F-BEE6-7420E5BC1031}" type="parTrans" cxnId="{DCF420D8-9E93-4993-9B50-05AB6379D582}">
      <dgm:prSet/>
      <dgm:spPr/>
      <dgm:t>
        <a:bodyPr/>
        <a:lstStyle/>
        <a:p>
          <a:endParaRPr kumimoji="1" lang="ja-JP" altLang="en-US"/>
        </a:p>
      </dgm:t>
    </dgm:pt>
    <dgm:pt modelId="{4FAB0F8C-7D91-4696-9349-B01B81D320A6}" type="sibTrans" cxnId="{DCF420D8-9E93-4993-9B50-05AB6379D582}">
      <dgm:prSet/>
      <dgm:spPr/>
      <dgm:t>
        <a:bodyPr/>
        <a:lstStyle/>
        <a:p>
          <a:endParaRPr kumimoji="1" lang="ja-JP" altLang="en-US"/>
        </a:p>
      </dgm:t>
    </dgm:pt>
    <dgm:pt modelId="{E8ECC71A-97CE-47BA-904B-5D47D9237AB2}">
      <dgm:prSet phldrT="[テキスト]"/>
      <dgm:spPr/>
      <dgm:t>
        <a:bodyPr/>
        <a:lstStyle/>
        <a:p>
          <a:r>
            <a:rPr kumimoji="1" lang="ja-JP" altLang="en-US" dirty="0">
              <a:latin typeface="Meiryo UI" panose="020B0604030504040204" pitchFamily="50" charset="-128"/>
              <a:ea typeface="Meiryo UI" panose="020B0604030504040204" pitchFamily="50" charset="-128"/>
            </a:rPr>
            <a:t>各種資源の呼び込み</a:t>
          </a:r>
        </a:p>
      </dgm:t>
    </dgm:pt>
    <dgm:pt modelId="{2675FF88-1BB8-49A2-A303-B346870C0A7C}" type="parTrans" cxnId="{5BBD520E-6B0E-4FA8-B875-83A8E3CC59BE}">
      <dgm:prSet/>
      <dgm:spPr/>
      <dgm:t>
        <a:bodyPr/>
        <a:lstStyle/>
        <a:p>
          <a:endParaRPr kumimoji="1" lang="ja-JP" altLang="en-US"/>
        </a:p>
      </dgm:t>
    </dgm:pt>
    <dgm:pt modelId="{5480722C-DB93-4F9E-A293-94873C96862B}" type="sibTrans" cxnId="{5BBD520E-6B0E-4FA8-B875-83A8E3CC59BE}">
      <dgm:prSet/>
      <dgm:spPr/>
      <dgm:t>
        <a:bodyPr/>
        <a:lstStyle/>
        <a:p>
          <a:endParaRPr kumimoji="1" lang="ja-JP" altLang="en-US"/>
        </a:p>
      </dgm:t>
    </dgm:pt>
    <dgm:pt modelId="{137F2922-27DF-4ABE-8325-946133A9FB0B}">
      <dgm:prSet phldrT="[テキスト]"/>
      <dgm:spPr/>
      <dgm:t>
        <a:bodyPr/>
        <a:lstStyle/>
        <a:p>
          <a:r>
            <a:rPr kumimoji="1" lang="ja-JP" altLang="en-US" dirty="0">
              <a:latin typeface="Meiryo UI" panose="020B0604030504040204" pitchFamily="50" charset="-128"/>
              <a:ea typeface="Meiryo UI" panose="020B0604030504040204" pitchFamily="50" charset="-128"/>
            </a:rPr>
            <a:t>まちの魅力向上</a:t>
          </a:r>
        </a:p>
      </dgm:t>
    </dgm:pt>
    <dgm:pt modelId="{E7167E93-325C-4052-BEEE-DFA1E9F79D2D}" type="parTrans" cxnId="{7E4257B8-EBEA-4ED8-8578-FF5FE981F1FD}">
      <dgm:prSet/>
      <dgm:spPr/>
      <dgm:t>
        <a:bodyPr/>
        <a:lstStyle/>
        <a:p>
          <a:endParaRPr kumimoji="1" lang="ja-JP" altLang="en-US"/>
        </a:p>
      </dgm:t>
    </dgm:pt>
    <dgm:pt modelId="{5E8FC5C5-8471-4312-89DB-72D2148EF21C}" type="sibTrans" cxnId="{7E4257B8-EBEA-4ED8-8578-FF5FE981F1FD}">
      <dgm:prSet/>
      <dgm:spPr/>
      <dgm:t>
        <a:bodyPr/>
        <a:lstStyle/>
        <a:p>
          <a:endParaRPr kumimoji="1" lang="ja-JP" altLang="en-US"/>
        </a:p>
      </dgm:t>
    </dgm:pt>
    <dgm:pt modelId="{42DC610D-EA4E-4F50-AD63-8159DBF1CE7F}">
      <dgm:prSet phldrT="[テキスト]"/>
      <dgm:spPr/>
      <dgm:t>
        <a:bodyPr/>
        <a:lstStyle/>
        <a:p>
          <a:r>
            <a:rPr kumimoji="1" lang="ja-JP" altLang="en-US" dirty="0">
              <a:latin typeface="Meiryo UI" panose="020B0604030504040204" pitchFamily="50" charset="-128"/>
              <a:ea typeface="Meiryo UI" panose="020B0604030504040204" pitchFamily="50" charset="-128"/>
            </a:rPr>
            <a:t>質の高い労働力の確保</a:t>
          </a:r>
        </a:p>
      </dgm:t>
    </dgm:pt>
    <dgm:pt modelId="{84A5D6BD-16B8-462A-8084-154D8E6C7E15}" type="parTrans" cxnId="{965B791B-3F19-40BE-9C77-992D87EF52CC}">
      <dgm:prSet/>
      <dgm:spPr/>
      <dgm:t>
        <a:bodyPr/>
        <a:lstStyle/>
        <a:p>
          <a:endParaRPr kumimoji="1" lang="ja-JP" altLang="en-US"/>
        </a:p>
      </dgm:t>
    </dgm:pt>
    <dgm:pt modelId="{1D8D1B0B-0FAE-4D30-B3B4-F25C5E1568BE}" type="sibTrans" cxnId="{965B791B-3F19-40BE-9C77-992D87EF52CC}">
      <dgm:prSet/>
      <dgm:spPr/>
      <dgm:t>
        <a:bodyPr/>
        <a:lstStyle/>
        <a:p>
          <a:endParaRPr kumimoji="1" lang="ja-JP" altLang="en-US"/>
        </a:p>
      </dgm:t>
    </dgm:pt>
    <dgm:pt modelId="{7BB9A87B-E78F-44A4-9A16-BEEC21EA33D7}">
      <dgm:prSet phldrT="[テキスト]"/>
      <dgm:spPr/>
      <dgm:t>
        <a:bodyPr/>
        <a:lstStyle/>
        <a:p>
          <a:r>
            <a:rPr kumimoji="1" lang="ja-JP" altLang="en-US" dirty="0">
              <a:latin typeface="Meiryo UI" panose="020B0604030504040204" pitchFamily="50" charset="-128"/>
              <a:ea typeface="Meiryo UI" panose="020B0604030504040204" pitchFamily="50" charset="-128"/>
            </a:rPr>
            <a:t>企業の収入や行政の税収アップ</a:t>
          </a:r>
        </a:p>
      </dgm:t>
    </dgm:pt>
    <dgm:pt modelId="{BB3C363E-D6AA-44AD-A06B-57DED3D0C76D}" type="parTrans" cxnId="{3CF99DE6-5DFB-4E6C-8E3B-A46B33392D50}">
      <dgm:prSet/>
      <dgm:spPr/>
      <dgm:t>
        <a:bodyPr/>
        <a:lstStyle/>
        <a:p>
          <a:endParaRPr kumimoji="1" lang="ja-JP" altLang="en-US"/>
        </a:p>
      </dgm:t>
    </dgm:pt>
    <dgm:pt modelId="{8C34B379-F730-4258-91F7-94DD03E36D13}" type="sibTrans" cxnId="{3CF99DE6-5DFB-4E6C-8E3B-A46B33392D50}">
      <dgm:prSet/>
      <dgm:spPr/>
      <dgm:t>
        <a:bodyPr/>
        <a:lstStyle/>
        <a:p>
          <a:endParaRPr kumimoji="1" lang="ja-JP" altLang="en-US"/>
        </a:p>
      </dgm:t>
    </dgm:pt>
    <dgm:pt modelId="{B2FEF058-9B7F-463E-A821-944BF0922BFD}" type="pres">
      <dgm:prSet presAssocID="{4DC0DF22-580B-40AC-B6B6-41C61C1A25B5}" presName="cycle" presStyleCnt="0">
        <dgm:presLayoutVars>
          <dgm:dir/>
          <dgm:resizeHandles val="exact"/>
        </dgm:presLayoutVars>
      </dgm:prSet>
      <dgm:spPr/>
    </dgm:pt>
    <dgm:pt modelId="{3F1495FA-5E68-4D0C-BCA0-4FAE29577187}" type="pres">
      <dgm:prSet presAssocID="{55D8C5D5-734E-4599-B5A2-E34B75FAF42C}" presName="node" presStyleLbl="node1" presStyleIdx="0" presStyleCnt="5">
        <dgm:presLayoutVars>
          <dgm:bulletEnabled val="1"/>
        </dgm:presLayoutVars>
      </dgm:prSet>
      <dgm:spPr/>
    </dgm:pt>
    <dgm:pt modelId="{E0974CC1-A6E7-4BEE-A853-6259F1A2C022}" type="pres">
      <dgm:prSet presAssocID="{4FAB0F8C-7D91-4696-9349-B01B81D320A6}" presName="sibTrans" presStyleLbl="sibTrans2D1" presStyleIdx="0" presStyleCnt="5"/>
      <dgm:spPr/>
    </dgm:pt>
    <dgm:pt modelId="{F779FD10-10B6-4DAD-94A8-A4797EE1CAA3}" type="pres">
      <dgm:prSet presAssocID="{4FAB0F8C-7D91-4696-9349-B01B81D320A6}" presName="connectorText" presStyleLbl="sibTrans2D1" presStyleIdx="0" presStyleCnt="5"/>
      <dgm:spPr/>
    </dgm:pt>
    <dgm:pt modelId="{FFD0C392-E4B1-448D-AD59-BDE3CA392F21}" type="pres">
      <dgm:prSet presAssocID="{E8ECC71A-97CE-47BA-904B-5D47D9237AB2}" presName="node" presStyleLbl="node1" presStyleIdx="1" presStyleCnt="5">
        <dgm:presLayoutVars>
          <dgm:bulletEnabled val="1"/>
        </dgm:presLayoutVars>
      </dgm:prSet>
      <dgm:spPr/>
    </dgm:pt>
    <dgm:pt modelId="{BCCBFBCC-0D29-4F7E-A1CF-3FD6A086CCAB}" type="pres">
      <dgm:prSet presAssocID="{5480722C-DB93-4F9E-A293-94873C96862B}" presName="sibTrans" presStyleLbl="sibTrans2D1" presStyleIdx="1" presStyleCnt="5"/>
      <dgm:spPr/>
    </dgm:pt>
    <dgm:pt modelId="{A385B418-F853-481F-91AB-D442F4383F0E}" type="pres">
      <dgm:prSet presAssocID="{5480722C-DB93-4F9E-A293-94873C96862B}" presName="connectorText" presStyleLbl="sibTrans2D1" presStyleIdx="1" presStyleCnt="5"/>
      <dgm:spPr/>
    </dgm:pt>
    <dgm:pt modelId="{F8F903C1-18BD-4F07-BB9A-2BF5B1681C34}" type="pres">
      <dgm:prSet presAssocID="{137F2922-27DF-4ABE-8325-946133A9FB0B}" presName="node" presStyleLbl="node1" presStyleIdx="2" presStyleCnt="5">
        <dgm:presLayoutVars>
          <dgm:bulletEnabled val="1"/>
        </dgm:presLayoutVars>
      </dgm:prSet>
      <dgm:spPr/>
    </dgm:pt>
    <dgm:pt modelId="{FFFE7727-4A32-41B1-9642-823696CEAB36}" type="pres">
      <dgm:prSet presAssocID="{5E8FC5C5-8471-4312-89DB-72D2148EF21C}" presName="sibTrans" presStyleLbl="sibTrans2D1" presStyleIdx="2" presStyleCnt="5"/>
      <dgm:spPr/>
    </dgm:pt>
    <dgm:pt modelId="{C465A699-C0A6-4B51-9668-4A50ACADDEC1}" type="pres">
      <dgm:prSet presAssocID="{5E8FC5C5-8471-4312-89DB-72D2148EF21C}" presName="connectorText" presStyleLbl="sibTrans2D1" presStyleIdx="2" presStyleCnt="5"/>
      <dgm:spPr/>
    </dgm:pt>
    <dgm:pt modelId="{83541545-B210-4EE6-950D-C2C28298A53C}" type="pres">
      <dgm:prSet presAssocID="{42DC610D-EA4E-4F50-AD63-8159DBF1CE7F}" presName="node" presStyleLbl="node1" presStyleIdx="3" presStyleCnt="5">
        <dgm:presLayoutVars>
          <dgm:bulletEnabled val="1"/>
        </dgm:presLayoutVars>
      </dgm:prSet>
      <dgm:spPr/>
    </dgm:pt>
    <dgm:pt modelId="{AAF5554A-2C08-46C9-B910-8DA526050F18}" type="pres">
      <dgm:prSet presAssocID="{1D8D1B0B-0FAE-4D30-B3B4-F25C5E1568BE}" presName="sibTrans" presStyleLbl="sibTrans2D1" presStyleIdx="3" presStyleCnt="5"/>
      <dgm:spPr/>
    </dgm:pt>
    <dgm:pt modelId="{9C0825F6-D74E-498C-91FF-CF40CF702FDC}" type="pres">
      <dgm:prSet presAssocID="{1D8D1B0B-0FAE-4D30-B3B4-F25C5E1568BE}" presName="connectorText" presStyleLbl="sibTrans2D1" presStyleIdx="3" presStyleCnt="5"/>
      <dgm:spPr/>
    </dgm:pt>
    <dgm:pt modelId="{0CCFBB8C-9713-44B9-84E2-7C023D96B5F3}" type="pres">
      <dgm:prSet presAssocID="{7BB9A87B-E78F-44A4-9A16-BEEC21EA33D7}" presName="node" presStyleLbl="node1" presStyleIdx="4" presStyleCnt="5">
        <dgm:presLayoutVars>
          <dgm:bulletEnabled val="1"/>
        </dgm:presLayoutVars>
      </dgm:prSet>
      <dgm:spPr/>
    </dgm:pt>
    <dgm:pt modelId="{1356A120-07B8-495F-A44A-034B1C96DF2E}" type="pres">
      <dgm:prSet presAssocID="{8C34B379-F730-4258-91F7-94DD03E36D13}" presName="sibTrans" presStyleLbl="sibTrans2D1" presStyleIdx="4" presStyleCnt="5"/>
      <dgm:spPr/>
    </dgm:pt>
    <dgm:pt modelId="{8C812B52-40F8-4CD9-9FFE-1592DBCF8820}" type="pres">
      <dgm:prSet presAssocID="{8C34B379-F730-4258-91F7-94DD03E36D13}" presName="connectorText" presStyleLbl="sibTrans2D1" presStyleIdx="4" presStyleCnt="5"/>
      <dgm:spPr/>
    </dgm:pt>
  </dgm:ptLst>
  <dgm:cxnLst>
    <dgm:cxn modelId="{D9233404-79B7-4AC2-84F9-731815BBA73C}" type="presOf" srcId="{55D8C5D5-734E-4599-B5A2-E34B75FAF42C}" destId="{3F1495FA-5E68-4D0C-BCA0-4FAE29577187}" srcOrd="0" destOrd="0" presId="urn:microsoft.com/office/officeart/2005/8/layout/cycle2"/>
    <dgm:cxn modelId="{F10ABE06-59E1-4C30-843E-F282BB45E851}" type="presOf" srcId="{8C34B379-F730-4258-91F7-94DD03E36D13}" destId="{1356A120-07B8-495F-A44A-034B1C96DF2E}" srcOrd="0" destOrd="0" presId="urn:microsoft.com/office/officeart/2005/8/layout/cycle2"/>
    <dgm:cxn modelId="{5BBD520E-6B0E-4FA8-B875-83A8E3CC59BE}" srcId="{4DC0DF22-580B-40AC-B6B6-41C61C1A25B5}" destId="{E8ECC71A-97CE-47BA-904B-5D47D9237AB2}" srcOrd="1" destOrd="0" parTransId="{2675FF88-1BB8-49A2-A303-B346870C0A7C}" sibTransId="{5480722C-DB93-4F9E-A293-94873C96862B}"/>
    <dgm:cxn modelId="{965B791B-3F19-40BE-9C77-992D87EF52CC}" srcId="{4DC0DF22-580B-40AC-B6B6-41C61C1A25B5}" destId="{42DC610D-EA4E-4F50-AD63-8159DBF1CE7F}" srcOrd="3" destOrd="0" parTransId="{84A5D6BD-16B8-462A-8084-154D8E6C7E15}" sibTransId="{1D8D1B0B-0FAE-4D30-B3B4-F25C5E1568BE}"/>
    <dgm:cxn modelId="{3D908723-B38A-4AF1-ABB7-9BA89CE967D7}" type="presOf" srcId="{E8ECC71A-97CE-47BA-904B-5D47D9237AB2}" destId="{FFD0C392-E4B1-448D-AD59-BDE3CA392F21}" srcOrd="0" destOrd="0" presId="urn:microsoft.com/office/officeart/2005/8/layout/cycle2"/>
    <dgm:cxn modelId="{B578E727-551A-4D05-B80F-CD01F0CE3B1E}" type="presOf" srcId="{7BB9A87B-E78F-44A4-9A16-BEEC21EA33D7}" destId="{0CCFBB8C-9713-44B9-84E2-7C023D96B5F3}" srcOrd="0" destOrd="0" presId="urn:microsoft.com/office/officeart/2005/8/layout/cycle2"/>
    <dgm:cxn modelId="{5C53046A-F916-4A5E-8FEC-758CD276357D}" type="presOf" srcId="{5480722C-DB93-4F9E-A293-94873C96862B}" destId="{A385B418-F853-481F-91AB-D442F4383F0E}" srcOrd="1" destOrd="0" presId="urn:microsoft.com/office/officeart/2005/8/layout/cycle2"/>
    <dgm:cxn modelId="{6B353C4F-2E1D-4859-B77C-AD17963F8DC0}" type="presOf" srcId="{137F2922-27DF-4ABE-8325-946133A9FB0B}" destId="{F8F903C1-18BD-4F07-BB9A-2BF5B1681C34}" srcOrd="0" destOrd="0" presId="urn:microsoft.com/office/officeart/2005/8/layout/cycle2"/>
    <dgm:cxn modelId="{73561B58-FC06-4795-9B12-F922FBCC0042}" type="presOf" srcId="{5480722C-DB93-4F9E-A293-94873C96862B}" destId="{BCCBFBCC-0D29-4F7E-A1CF-3FD6A086CCAB}" srcOrd="0" destOrd="0" presId="urn:microsoft.com/office/officeart/2005/8/layout/cycle2"/>
    <dgm:cxn modelId="{1DE4327C-5B3F-4433-9AC6-86E33D4955DB}" type="presOf" srcId="{5E8FC5C5-8471-4312-89DB-72D2148EF21C}" destId="{FFFE7727-4A32-41B1-9642-823696CEAB36}" srcOrd="0" destOrd="0" presId="urn:microsoft.com/office/officeart/2005/8/layout/cycle2"/>
    <dgm:cxn modelId="{22C57386-0D92-4E0B-A5E5-35B6E7D0F89E}" type="presOf" srcId="{8C34B379-F730-4258-91F7-94DD03E36D13}" destId="{8C812B52-40F8-4CD9-9FFE-1592DBCF8820}" srcOrd="1" destOrd="0" presId="urn:microsoft.com/office/officeart/2005/8/layout/cycle2"/>
    <dgm:cxn modelId="{1056B987-2FE6-474D-8DAE-2701E58F6FE0}" type="presOf" srcId="{1D8D1B0B-0FAE-4D30-B3B4-F25C5E1568BE}" destId="{9C0825F6-D74E-498C-91FF-CF40CF702FDC}" srcOrd="1" destOrd="0" presId="urn:microsoft.com/office/officeart/2005/8/layout/cycle2"/>
    <dgm:cxn modelId="{7E4257B8-EBEA-4ED8-8578-FF5FE981F1FD}" srcId="{4DC0DF22-580B-40AC-B6B6-41C61C1A25B5}" destId="{137F2922-27DF-4ABE-8325-946133A9FB0B}" srcOrd="2" destOrd="0" parTransId="{E7167E93-325C-4052-BEEE-DFA1E9F79D2D}" sibTransId="{5E8FC5C5-8471-4312-89DB-72D2148EF21C}"/>
    <dgm:cxn modelId="{B93D0BC5-D536-4433-92AC-54B602B7D9A8}" type="presOf" srcId="{4FAB0F8C-7D91-4696-9349-B01B81D320A6}" destId="{E0974CC1-A6E7-4BEE-A853-6259F1A2C022}" srcOrd="0" destOrd="0" presId="urn:microsoft.com/office/officeart/2005/8/layout/cycle2"/>
    <dgm:cxn modelId="{36BAE2D3-0560-4211-B9FC-F58428079218}" type="presOf" srcId="{5E8FC5C5-8471-4312-89DB-72D2148EF21C}" destId="{C465A699-C0A6-4B51-9668-4A50ACADDEC1}" srcOrd="1" destOrd="0" presId="urn:microsoft.com/office/officeart/2005/8/layout/cycle2"/>
    <dgm:cxn modelId="{9FFA22D4-1ACB-4CBD-AF5D-C3E6599D8567}" type="presOf" srcId="{4FAB0F8C-7D91-4696-9349-B01B81D320A6}" destId="{F779FD10-10B6-4DAD-94A8-A4797EE1CAA3}" srcOrd="1" destOrd="0" presId="urn:microsoft.com/office/officeart/2005/8/layout/cycle2"/>
    <dgm:cxn modelId="{5EE869D6-B86B-4137-B8BA-ED177C05DAA1}" type="presOf" srcId="{42DC610D-EA4E-4F50-AD63-8159DBF1CE7F}" destId="{83541545-B210-4EE6-950D-C2C28298A53C}" srcOrd="0" destOrd="0" presId="urn:microsoft.com/office/officeart/2005/8/layout/cycle2"/>
    <dgm:cxn modelId="{DCF420D8-9E93-4993-9B50-05AB6379D582}" srcId="{4DC0DF22-580B-40AC-B6B6-41C61C1A25B5}" destId="{55D8C5D5-734E-4599-B5A2-E34B75FAF42C}" srcOrd="0" destOrd="0" parTransId="{35E7F9EC-EB46-401F-BEE6-7420E5BC1031}" sibTransId="{4FAB0F8C-7D91-4696-9349-B01B81D320A6}"/>
    <dgm:cxn modelId="{E8CA13DE-8857-4661-A3A2-FD230A36D4E0}" type="presOf" srcId="{1D8D1B0B-0FAE-4D30-B3B4-F25C5E1568BE}" destId="{AAF5554A-2C08-46C9-B910-8DA526050F18}" srcOrd="0" destOrd="0" presId="urn:microsoft.com/office/officeart/2005/8/layout/cycle2"/>
    <dgm:cxn modelId="{3CF99DE6-5DFB-4E6C-8E3B-A46B33392D50}" srcId="{4DC0DF22-580B-40AC-B6B6-41C61C1A25B5}" destId="{7BB9A87B-E78F-44A4-9A16-BEEC21EA33D7}" srcOrd="4" destOrd="0" parTransId="{BB3C363E-D6AA-44AD-A06B-57DED3D0C76D}" sibTransId="{8C34B379-F730-4258-91F7-94DD03E36D13}"/>
    <dgm:cxn modelId="{903715E9-A283-450D-A065-5ABA71C9D33F}" type="presOf" srcId="{4DC0DF22-580B-40AC-B6B6-41C61C1A25B5}" destId="{B2FEF058-9B7F-463E-A821-944BF0922BFD}" srcOrd="0" destOrd="0" presId="urn:microsoft.com/office/officeart/2005/8/layout/cycle2"/>
    <dgm:cxn modelId="{0204CB13-E736-4222-8B32-F9D0CB33BA11}" type="presParOf" srcId="{B2FEF058-9B7F-463E-A821-944BF0922BFD}" destId="{3F1495FA-5E68-4D0C-BCA0-4FAE29577187}" srcOrd="0" destOrd="0" presId="urn:microsoft.com/office/officeart/2005/8/layout/cycle2"/>
    <dgm:cxn modelId="{DE24ACD3-CABC-4716-A8CF-4E579E530B7B}" type="presParOf" srcId="{B2FEF058-9B7F-463E-A821-944BF0922BFD}" destId="{E0974CC1-A6E7-4BEE-A853-6259F1A2C022}" srcOrd="1" destOrd="0" presId="urn:microsoft.com/office/officeart/2005/8/layout/cycle2"/>
    <dgm:cxn modelId="{2B97ACFC-E3FC-45EF-9255-4D709AB34E40}" type="presParOf" srcId="{E0974CC1-A6E7-4BEE-A853-6259F1A2C022}" destId="{F779FD10-10B6-4DAD-94A8-A4797EE1CAA3}" srcOrd="0" destOrd="0" presId="urn:microsoft.com/office/officeart/2005/8/layout/cycle2"/>
    <dgm:cxn modelId="{57E42499-493A-4DC0-A44F-3FFFC0BE5BEA}" type="presParOf" srcId="{B2FEF058-9B7F-463E-A821-944BF0922BFD}" destId="{FFD0C392-E4B1-448D-AD59-BDE3CA392F21}" srcOrd="2" destOrd="0" presId="urn:microsoft.com/office/officeart/2005/8/layout/cycle2"/>
    <dgm:cxn modelId="{76DC2CEE-6EC7-4277-9E23-6FE4D2DC3A2B}" type="presParOf" srcId="{B2FEF058-9B7F-463E-A821-944BF0922BFD}" destId="{BCCBFBCC-0D29-4F7E-A1CF-3FD6A086CCAB}" srcOrd="3" destOrd="0" presId="urn:microsoft.com/office/officeart/2005/8/layout/cycle2"/>
    <dgm:cxn modelId="{136D6699-07F4-476B-81FA-403094B7171E}" type="presParOf" srcId="{BCCBFBCC-0D29-4F7E-A1CF-3FD6A086CCAB}" destId="{A385B418-F853-481F-91AB-D442F4383F0E}" srcOrd="0" destOrd="0" presId="urn:microsoft.com/office/officeart/2005/8/layout/cycle2"/>
    <dgm:cxn modelId="{06FE07DF-E166-43A3-8FB8-15F28F8BDA74}" type="presParOf" srcId="{B2FEF058-9B7F-463E-A821-944BF0922BFD}" destId="{F8F903C1-18BD-4F07-BB9A-2BF5B1681C34}" srcOrd="4" destOrd="0" presId="urn:microsoft.com/office/officeart/2005/8/layout/cycle2"/>
    <dgm:cxn modelId="{9F58A043-50D3-411D-B718-D1050BC1D5C0}" type="presParOf" srcId="{B2FEF058-9B7F-463E-A821-944BF0922BFD}" destId="{FFFE7727-4A32-41B1-9642-823696CEAB36}" srcOrd="5" destOrd="0" presId="urn:microsoft.com/office/officeart/2005/8/layout/cycle2"/>
    <dgm:cxn modelId="{39D919A0-9A8F-4718-B090-A011FEB07A1F}" type="presParOf" srcId="{FFFE7727-4A32-41B1-9642-823696CEAB36}" destId="{C465A699-C0A6-4B51-9668-4A50ACADDEC1}" srcOrd="0" destOrd="0" presId="urn:microsoft.com/office/officeart/2005/8/layout/cycle2"/>
    <dgm:cxn modelId="{3DB6F399-AB54-46FE-89D8-77B40A9F2763}" type="presParOf" srcId="{B2FEF058-9B7F-463E-A821-944BF0922BFD}" destId="{83541545-B210-4EE6-950D-C2C28298A53C}" srcOrd="6" destOrd="0" presId="urn:microsoft.com/office/officeart/2005/8/layout/cycle2"/>
    <dgm:cxn modelId="{DE4F2820-2924-45FF-A078-27C60DEF713F}" type="presParOf" srcId="{B2FEF058-9B7F-463E-A821-944BF0922BFD}" destId="{AAF5554A-2C08-46C9-B910-8DA526050F18}" srcOrd="7" destOrd="0" presId="urn:microsoft.com/office/officeart/2005/8/layout/cycle2"/>
    <dgm:cxn modelId="{4DCCE151-FEC7-4683-B088-283FAF8CF047}" type="presParOf" srcId="{AAF5554A-2C08-46C9-B910-8DA526050F18}" destId="{9C0825F6-D74E-498C-91FF-CF40CF702FDC}" srcOrd="0" destOrd="0" presId="urn:microsoft.com/office/officeart/2005/8/layout/cycle2"/>
    <dgm:cxn modelId="{41801F87-8318-4AFF-8474-71B3E4741160}" type="presParOf" srcId="{B2FEF058-9B7F-463E-A821-944BF0922BFD}" destId="{0CCFBB8C-9713-44B9-84E2-7C023D96B5F3}" srcOrd="8" destOrd="0" presId="urn:microsoft.com/office/officeart/2005/8/layout/cycle2"/>
    <dgm:cxn modelId="{A33895C7-A45F-4661-9086-32650C49048C}" type="presParOf" srcId="{B2FEF058-9B7F-463E-A821-944BF0922BFD}" destId="{1356A120-07B8-495F-A44A-034B1C96DF2E}" srcOrd="9" destOrd="0" presId="urn:microsoft.com/office/officeart/2005/8/layout/cycle2"/>
    <dgm:cxn modelId="{C0EF1881-0BB4-466B-9011-97A69CC35E6C}" type="presParOf" srcId="{1356A120-07B8-495F-A44A-034B1C96DF2E}" destId="{8C812B52-40F8-4CD9-9FFE-1592DBCF8820}"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94684D-25DB-47AF-9FDD-40DFD26F257E}">
      <dsp:nvSpPr>
        <dsp:cNvPr id="0" name=""/>
        <dsp:cNvSpPr/>
      </dsp:nvSpPr>
      <dsp:spPr>
        <a:xfrm>
          <a:off x="3979291" y="2387"/>
          <a:ext cx="1185416" cy="11854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latin typeface="Meiryo UI" panose="020B0604030504040204" pitchFamily="50" charset="-128"/>
              <a:ea typeface="Meiryo UI" panose="020B0604030504040204" pitchFamily="50" charset="-128"/>
            </a:rPr>
            <a:t>人口</a:t>
          </a:r>
          <a:endParaRPr kumimoji="1" lang="en-US" altLang="ja-JP" sz="1600" kern="1200" dirty="0">
            <a:latin typeface="Meiryo UI" panose="020B0604030504040204" pitchFamily="50" charset="-128"/>
            <a:ea typeface="Meiryo UI" panose="020B0604030504040204" pitchFamily="50" charset="-128"/>
          </a:endParaRPr>
        </a:p>
        <a:p>
          <a:pPr marL="0" lvl="0" indent="0" algn="ctr" defTabSz="711200">
            <a:lnSpc>
              <a:spcPct val="90000"/>
            </a:lnSpc>
            <a:spcBef>
              <a:spcPct val="0"/>
            </a:spcBef>
            <a:spcAft>
              <a:spcPct val="35000"/>
            </a:spcAft>
            <a:buNone/>
          </a:pPr>
          <a:r>
            <a:rPr kumimoji="1" lang="ja-JP" altLang="en-US" sz="1600" kern="1200" dirty="0">
              <a:latin typeface="Meiryo UI" panose="020B0604030504040204" pitchFamily="50" charset="-128"/>
              <a:ea typeface="Meiryo UI" panose="020B0604030504040204" pitchFamily="50" charset="-128"/>
            </a:rPr>
            <a:t>減少</a:t>
          </a:r>
        </a:p>
      </dsp:txBody>
      <dsp:txXfrm>
        <a:off x="4152891" y="175987"/>
        <a:ext cx="838216" cy="838216"/>
      </dsp:txXfrm>
    </dsp:sp>
    <dsp:sp modelId="{D7BE0F43-C295-4C0F-8A97-A786E5EF9971}">
      <dsp:nvSpPr>
        <dsp:cNvPr id="0" name=""/>
        <dsp:cNvSpPr/>
      </dsp:nvSpPr>
      <dsp:spPr>
        <a:xfrm rot="1542857">
          <a:off x="5207993" y="777015"/>
          <a:ext cx="314301" cy="4000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kumimoji="1" lang="ja-JP" altLang="en-US" sz="1700" kern="1200"/>
        </a:p>
      </dsp:txBody>
      <dsp:txXfrm>
        <a:off x="5212662" y="836575"/>
        <a:ext cx="220011" cy="240047"/>
      </dsp:txXfrm>
    </dsp:sp>
    <dsp:sp modelId="{9B9F4E78-0F78-42B8-AE11-A936A7648EA6}">
      <dsp:nvSpPr>
        <dsp:cNvPr id="0" name=""/>
        <dsp:cNvSpPr/>
      </dsp:nvSpPr>
      <dsp:spPr>
        <a:xfrm>
          <a:off x="5581609" y="774023"/>
          <a:ext cx="1185416" cy="11854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latin typeface="Meiryo UI" panose="020B0604030504040204" pitchFamily="50" charset="-128"/>
              <a:ea typeface="Meiryo UI" panose="020B0604030504040204" pitchFamily="50" charset="-128"/>
            </a:rPr>
            <a:t>需要</a:t>
          </a:r>
          <a:endParaRPr kumimoji="1" lang="en-US" altLang="ja-JP" sz="1600" kern="1200" dirty="0">
            <a:latin typeface="Meiryo UI" panose="020B0604030504040204" pitchFamily="50" charset="-128"/>
            <a:ea typeface="Meiryo UI" panose="020B0604030504040204" pitchFamily="50" charset="-128"/>
          </a:endParaRPr>
        </a:p>
        <a:p>
          <a:pPr marL="0" lvl="0" indent="0" algn="ctr" defTabSz="711200">
            <a:lnSpc>
              <a:spcPct val="90000"/>
            </a:lnSpc>
            <a:spcBef>
              <a:spcPct val="0"/>
            </a:spcBef>
            <a:spcAft>
              <a:spcPct val="35000"/>
            </a:spcAft>
            <a:buNone/>
          </a:pPr>
          <a:r>
            <a:rPr kumimoji="1" lang="ja-JP" altLang="en-US" sz="1600" kern="1200" dirty="0">
              <a:latin typeface="Meiryo UI" panose="020B0604030504040204" pitchFamily="50" charset="-128"/>
              <a:ea typeface="Meiryo UI" panose="020B0604030504040204" pitchFamily="50" charset="-128"/>
            </a:rPr>
            <a:t>減少</a:t>
          </a:r>
        </a:p>
      </dsp:txBody>
      <dsp:txXfrm>
        <a:off x="5755209" y="947623"/>
        <a:ext cx="838216" cy="838216"/>
      </dsp:txXfrm>
    </dsp:sp>
    <dsp:sp modelId="{DFE1644C-99B8-4BEF-B6AF-27B9ADB5F719}">
      <dsp:nvSpPr>
        <dsp:cNvPr id="0" name=""/>
        <dsp:cNvSpPr/>
      </dsp:nvSpPr>
      <dsp:spPr>
        <a:xfrm rot="4628571">
          <a:off x="6213057" y="2024944"/>
          <a:ext cx="314301" cy="4000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kumimoji="1" lang="ja-JP" altLang="en-US" sz="1700" kern="1200"/>
        </a:p>
      </dsp:txBody>
      <dsp:txXfrm>
        <a:off x="6249711" y="2058996"/>
        <a:ext cx="220011" cy="240047"/>
      </dsp:txXfrm>
    </dsp:sp>
    <dsp:sp modelId="{02F97C0A-C3E7-402D-B52C-FE85441417B7}">
      <dsp:nvSpPr>
        <dsp:cNvPr id="0" name=""/>
        <dsp:cNvSpPr/>
      </dsp:nvSpPr>
      <dsp:spPr>
        <a:xfrm>
          <a:off x="5977349" y="2507872"/>
          <a:ext cx="1185416" cy="11854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kumimoji="1" lang="ja-JP" altLang="en-US" sz="1400" kern="1200" dirty="0">
              <a:latin typeface="Meiryo UI" panose="020B0604030504040204" pitchFamily="50" charset="-128"/>
              <a:ea typeface="Meiryo UI" panose="020B0604030504040204" pitchFamily="50" charset="-128"/>
            </a:rPr>
            <a:t>域内市場産業縮小</a:t>
          </a:r>
        </a:p>
      </dsp:txBody>
      <dsp:txXfrm>
        <a:off x="6150949" y="2681472"/>
        <a:ext cx="838216" cy="838216"/>
      </dsp:txXfrm>
    </dsp:sp>
    <dsp:sp modelId="{A73CEFE4-883A-4544-B1B3-51BE9AF1A61F}">
      <dsp:nvSpPr>
        <dsp:cNvPr id="0" name=""/>
        <dsp:cNvSpPr/>
      </dsp:nvSpPr>
      <dsp:spPr>
        <a:xfrm rot="7714286">
          <a:off x="5864033" y="3588806"/>
          <a:ext cx="314301" cy="4000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kumimoji="1" lang="ja-JP" altLang="en-US" sz="1700" kern="1200"/>
        </a:p>
      </dsp:txBody>
      <dsp:txXfrm rot="10800000">
        <a:off x="5940572" y="3631962"/>
        <a:ext cx="220011" cy="240047"/>
      </dsp:txXfrm>
    </dsp:sp>
    <dsp:sp modelId="{EE65F07A-D2FC-4E4B-A003-374582139837}">
      <dsp:nvSpPr>
        <dsp:cNvPr id="0" name=""/>
        <dsp:cNvSpPr/>
      </dsp:nvSpPr>
      <dsp:spPr>
        <a:xfrm>
          <a:off x="4868511" y="3898311"/>
          <a:ext cx="1185416" cy="11854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kumimoji="1" lang="ja-JP" altLang="en-US" sz="1400" kern="1200" dirty="0">
              <a:latin typeface="Meiryo UI" panose="020B0604030504040204" pitchFamily="50" charset="-128"/>
              <a:ea typeface="Meiryo UI" panose="020B0604030504040204" pitchFamily="50" charset="-128"/>
            </a:rPr>
            <a:t>高知市</a:t>
          </a:r>
          <a:endParaRPr kumimoji="1" lang="en-US" altLang="ja-JP" sz="1400" kern="1200" dirty="0">
            <a:latin typeface="Meiryo UI" panose="020B0604030504040204" pitchFamily="50" charset="-128"/>
            <a:ea typeface="Meiryo UI" panose="020B0604030504040204" pitchFamily="50" charset="-128"/>
          </a:endParaRPr>
        </a:p>
        <a:p>
          <a:pPr marL="0" lvl="0" indent="0" algn="ctr" defTabSz="622300">
            <a:lnSpc>
              <a:spcPct val="90000"/>
            </a:lnSpc>
            <a:spcBef>
              <a:spcPct val="0"/>
            </a:spcBef>
            <a:spcAft>
              <a:spcPct val="35000"/>
            </a:spcAft>
            <a:buNone/>
          </a:pPr>
          <a:r>
            <a:rPr kumimoji="1" lang="ja-JP" altLang="en-US" sz="1400" kern="1200" dirty="0">
              <a:latin typeface="Meiryo UI" panose="020B0604030504040204" pitchFamily="50" charset="-128"/>
              <a:ea typeface="Meiryo UI" panose="020B0604030504040204" pitchFamily="50" charset="-128"/>
            </a:rPr>
            <a:t>経済縮小</a:t>
          </a:r>
        </a:p>
      </dsp:txBody>
      <dsp:txXfrm>
        <a:off x="5042111" y="4071911"/>
        <a:ext cx="838216" cy="838216"/>
      </dsp:txXfrm>
    </dsp:sp>
    <dsp:sp modelId="{8429E2FD-B442-46EA-AD9A-36864AAF7157}">
      <dsp:nvSpPr>
        <dsp:cNvPr id="0" name=""/>
        <dsp:cNvSpPr/>
      </dsp:nvSpPr>
      <dsp:spPr>
        <a:xfrm rot="10800000">
          <a:off x="4423744" y="4290980"/>
          <a:ext cx="314301" cy="4000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kumimoji="1" lang="ja-JP" altLang="en-US" sz="1700" kern="1200"/>
        </a:p>
      </dsp:txBody>
      <dsp:txXfrm rot="10800000">
        <a:off x="4518034" y="4370995"/>
        <a:ext cx="220011" cy="240047"/>
      </dsp:txXfrm>
    </dsp:sp>
    <dsp:sp modelId="{3923DBF2-525A-4107-AEC7-C2ACD58D319B}">
      <dsp:nvSpPr>
        <dsp:cNvPr id="0" name=""/>
        <dsp:cNvSpPr/>
      </dsp:nvSpPr>
      <dsp:spPr>
        <a:xfrm>
          <a:off x="3090072" y="3898311"/>
          <a:ext cx="1185416" cy="11854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kumimoji="1" lang="ja-JP" altLang="en-US" sz="1400" kern="1200" dirty="0">
              <a:latin typeface="Meiryo UI" panose="020B0604030504040204" pitchFamily="50" charset="-128"/>
              <a:ea typeface="Meiryo UI" panose="020B0604030504040204" pitchFamily="50" charset="-128"/>
            </a:rPr>
            <a:t>高知県</a:t>
          </a:r>
          <a:endParaRPr kumimoji="1" lang="en-US" altLang="ja-JP" sz="1400" kern="1200" dirty="0">
            <a:latin typeface="Meiryo UI" panose="020B0604030504040204" pitchFamily="50" charset="-128"/>
            <a:ea typeface="Meiryo UI" panose="020B0604030504040204" pitchFamily="50" charset="-128"/>
          </a:endParaRPr>
        </a:p>
        <a:p>
          <a:pPr marL="0" lvl="0" indent="0" algn="ctr" defTabSz="622300">
            <a:lnSpc>
              <a:spcPct val="90000"/>
            </a:lnSpc>
            <a:spcBef>
              <a:spcPct val="0"/>
            </a:spcBef>
            <a:spcAft>
              <a:spcPct val="35000"/>
            </a:spcAft>
            <a:buNone/>
          </a:pPr>
          <a:r>
            <a:rPr kumimoji="1" lang="ja-JP" altLang="en-US" sz="1400" kern="1200" dirty="0">
              <a:latin typeface="Meiryo UI" panose="020B0604030504040204" pitchFamily="50" charset="-128"/>
              <a:ea typeface="Meiryo UI" panose="020B0604030504040204" pitchFamily="50" charset="-128"/>
            </a:rPr>
            <a:t>経済縮小</a:t>
          </a:r>
        </a:p>
      </dsp:txBody>
      <dsp:txXfrm>
        <a:off x="3263672" y="4071911"/>
        <a:ext cx="838216" cy="838216"/>
      </dsp:txXfrm>
    </dsp:sp>
    <dsp:sp modelId="{8AF002DE-BF04-4DE8-9C71-E8A2A7ED2687}">
      <dsp:nvSpPr>
        <dsp:cNvPr id="0" name=""/>
        <dsp:cNvSpPr/>
      </dsp:nvSpPr>
      <dsp:spPr>
        <a:xfrm rot="13885714">
          <a:off x="2976757" y="3602715"/>
          <a:ext cx="314301" cy="4000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kumimoji="1" lang="ja-JP" altLang="en-US" sz="1700" kern="1200"/>
        </a:p>
      </dsp:txBody>
      <dsp:txXfrm rot="10800000">
        <a:off x="3053296" y="3719589"/>
        <a:ext cx="220011" cy="240047"/>
      </dsp:txXfrm>
    </dsp:sp>
    <dsp:sp modelId="{00D02A56-34FC-4A21-A1A3-D37E4BCE8DF2}">
      <dsp:nvSpPr>
        <dsp:cNvPr id="0" name=""/>
        <dsp:cNvSpPr/>
      </dsp:nvSpPr>
      <dsp:spPr>
        <a:xfrm>
          <a:off x="1981234" y="2507872"/>
          <a:ext cx="1185416" cy="11854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latin typeface="Meiryo UI" panose="020B0604030504040204" pitchFamily="50" charset="-128"/>
              <a:ea typeface="Meiryo UI" panose="020B0604030504040204" pitchFamily="50" charset="-128"/>
            </a:rPr>
            <a:t>雇用の減少・条件悪化</a:t>
          </a:r>
        </a:p>
      </dsp:txBody>
      <dsp:txXfrm>
        <a:off x="2154834" y="2681472"/>
        <a:ext cx="838216" cy="838216"/>
      </dsp:txXfrm>
    </dsp:sp>
    <dsp:sp modelId="{A71743A0-A130-45FD-AE04-57933AFB399D}">
      <dsp:nvSpPr>
        <dsp:cNvPr id="0" name=""/>
        <dsp:cNvSpPr/>
      </dsp:nvSpPr>
      <dsp:spPr>
        <a:xfrm rot="16971429">
          <a:off x="2612682" y="2042289"/>
          <a:ext cx="314301" cy="4000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kumimoji="1" lang="ja-JP" altLang="en-US" sz="1700" kern="1200"/>
        </a:p>
      </dsp:txBody>
      <dsp:txXfrm>
        <a:off x="2649336" y="2168267"/>
        <a:ext cx="220011" cy="240047"/>
      </dsp:txXfrm>
    </dsp:sp>
    <dsp:sp modelId="{E1CC0839-0EF5-4465-80A1-90A86A4D3CBE}">
      <dsp:nvSpPr>
        <dsp:cNvPr id="0" name=""/>
        <dsp:cNvSpPr/>
      </dsp:nvSpPr>
      <dsp:spPr>
        <a:xfrm>
          <a:off x="2376974" y="774023"/>
          <a:ext cx="1185416" cy="11854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latin typeface="Meiryo UI" panose="020B0604030504040204" pitchFamily="50" charset="-128"/>
              <a:ea typeface="Meiryo UI" panose="020B0604030504040204" pitchFamily="50" charset="-128"/>
            </a:rPr>
            <a:t>若者の流出・帰郷者減少</a:t>
          </a:r>
        </a:p>
      </dsp:txBody>
      <dsp:txXfrm>
        <a:off x="2550574" y="947623"/>
        <a:ext cx="838216" cy="838216"/>
      </dsp:txXfrm>
    </dsp:sp>
    <dsp:sp modelId="{518E4C38-E65E-440F-8D8D-85CA38567AE8}">
      <dsp:nvSpPr>
        <dsp:cNvPr id="0" name=""/>
        <dsp:cNvSpPr/>
      </dsp:nvSpPr>
      <dsp:spPr>
        <a:xfrm rot="20057143">
          <a:off x="3605676" y="784734"/>
          <a:ext cx="314301" cy="4000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kumimoji="1" lang="ja-JP" altLang="en-US" sz="1700" kern="1200"/>
        </a:p>
      </dsp:txBody>
      <dsp:txXfrm>
        <a:off x="3610345" y="885204"/>
        <a:ext cx="220011" cy="2400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1495FA-5E68-4D0C-BCA0-4FAE29577187}">
      <dsp:nvSpPr>
        <dsp:cNvPr id="0" name=""/>
        <dsp:cNvSpPr/>
      </dsp:nvSpPr>
      <dsp:spPr>
        <a:xfrm>
          <a:off x="3431678" y="143"/>
          <a:ext cx="1366242" cy="13662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kumimoji="1" lang="ja-JP" altLang="en-US" sz="1500" kern="1200" dirty="0">
              <a:latin typeface="Meiryo UI" panose="020B0604030504040204" pitchFamily="50" charset="-128"/>
              <a:ea typeface="Meiryo UI" panose="020B0604030504040204" pitchFamily="50" charset="-128"/>
            </a:rPr>
            <a:t>行政による投資</a:t>
          </a:r>
        </a:p>
      </dsp:txBody>
      <dsp:txXfrm>
        <a:off x="3631760" y="200225"/>
        <a:ext cx="966078" cy="966078"/>
      </dsp:txXfrm>
    </dsp:sp>
    <dsp:sp modelId="{E0974CC1-A6E7-4BEE-A853-6259F1A2C022}">
      <dsp:nvSpPr>
        <dsp:cNvPr id="0" name=""/>
        <dsp:cNvSpPr/>
      </dsp:nvSpPr>
      <dsp:spPr>
        <a:xfrm rot="2160000">
          <a:off x="4754947" y="1050053"/>
          <a:ext cx="364047" cy="4611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kumimoji="1" lang="ja-JP" altLang="en-US" sz="1200" kern="1200"/>
        </a:p>
      </dsp:txBody>
      <dsp:txXfrm>
        <a:off x="4765376" y="1110177"/>
        <a:ext cx="254833" cy="276664"/>
      </dsp:txXfrm>
    </dsp:sp>
    <dsp:sp modelId="{FFD0C392-E4B1-448D-AD59-BDE3CA392F21}">
      <dsp:nvSpPr>
        <dsp:cNvPr id="0" name=""/>
        <dsp:cNvSpPr/>
      </dsp:nvSpPr>
      <dsp:spPr>
        <a:xfrm>
          <a:off x="5092691" y="1206939"/>
          <a:ext cx="1366242" cy="13662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kumimoji="1" lang="ja-JP" altLang="en-US" sz="1500" kern="1200" dirty="0">
              <a:latin typeface="Meiryo UI" panose="020B0604030504040204" pitchFamily="50" charset="-128"/>
              <a:ea typeface="Meiryo UI" panose="020B0604030504040204" pitchFamily="50" charset="-128"/>
            </a:rPr>
            <a:t>各種資源の呼び込み</a:t>
          </a:r>
        </a:p>
      </dsp:txBody>
      <dsp:txXfrm>
        <a:off x="5292773" y="1407021"/>
        <a:ext cx="966078" cy="966078"/>
      </dsp:txXfrm>
    </dsp:sp>
    <dsp:sp modelId="{BCCBFBCC-0D29-4F7E-A1CF-3FD6A086CCAB}">
      <dsp:nvSpPr>
        <dsp:cNvPr id="0" name=""/>
        <dsp:cNvSpPr/>
      </dsp:nvSpPr>
      <dsp:spPr>
        <a:xfrm rot="6480000">
          <a:off x="5279747" y="2626027"/>
          <a:ext cx="364047" cy="4611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kumimoji="1" lang="ja-JP" altLang="en-US" sz="1200" kern="1200"/>
        </a:p>
      </dsp:txBody>
      <dsp:txXfrm rot="10800000">
        <a:off x="5351228" y="2666314"/>
        <a:ext cx="254833" cy="276664"/>
      </dsp:txXfrm>
    </dsp:sp>
    <dsp:sp modelId="{F8F903C1-18BD-4F07-BB9A-2BF5B1681C34}">
      <dsp:nvSpPr>
        <dsp:cNvPr id="0" name=""/>
        <dsp:cNvSpPr/>
      </dsp:nvSpPr>
      <dsp:spPr>
        <a:xfrm>
          <a:off x="4458241" y="3159577"/>
          <a:ext cx="1366242" cy="13662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kumimoji="1" lang="ja-JP" altLang="en-US" sz="1500" kern="1200" dirty="0">
              <a:latin typeface="Meiryo UI" panose="020B0604030504040204" pitchFamily="50" charset="-128"/>
              <a:ea typeface="Meiryo UI" panose="020B0604030504040204" pitchFamily="50" charset="-128"/>
            </a:rPr>
            <a:t>まちの魅力向上</a:t>
          </a:r>
        </a:p>
      </dsp:txBody>
      <dsp:txXfrm>
        <a:off x="4658323" y="3359659"/>
        <a:ext cx="966078" cy="966078"/>
      </dsp:txXfrm>
    </dsp:sp>
    <dsp:sp modelId="{FFFE7727-4A32-41B1-9642-823696CEAB36}">
      <dsp:nvSpPr>
        <dsp:cNvPr id="0" name=""/>
        <dsp:cNvSpPr/>
      </dsp:nvSpPr>
      <dsp:spPr>
        <a:xfrm rot="10800000">
          <a:off x="3943079" y="3612145"/>
          <a:ext cx="364047" cy="4611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kumimoji="1" lang="ja-JP" altLang="en-US" sz="1200" kern="1200"/>
        </a:p>
      </dsp:txBody>
      <dsp:txXfrm rot="10800000">
        <a:off x="4052293" y="3704366"/>
        <a:ext cx="254833" cy="276664"/>
      </dsp:txXfrm>
    </dsp:sp>
    <dsp:sp modelId="{83541545-B210-4EE6-950D-C2C28298A53C}">
      <dsp:nvSpPr>
        <dsp:cNvPr id="0" name=""/>
        <dsp:cNvSpPr/>
      </dsp:nvSpPr>
      <dsp:spPr>
        <a:xfrm>
          <a:off x="2405116" y="3159577"/>
          <a:ext cx="1366242" cy="13662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kumimoji="1" lang="ja-JP" altLang="en-US" sz="1500" kern="1200" dirty="0">
              <a:latin typeface="Meiryo UI" panose="020B0604030504040204" pitchFamily="50" charset="-128"/>
              <a:ea typeface="Meiryo UI" panose="020B0604030504040204" pitchFamily="50" charset="-128"/>
            </a:rPr>
            <a:t>質の高い労働力の確保</a:t>
          </a:r>
        </a:p>
      </dsp:txBody>
      <dsp:txXfrm>
        <a:off x="2605198" y="3359659"/>
        <a:ext cx="966078" cy="966078"/>
      </dsp:txXfrm>
    </dsp:sp>
    <dsp:sp modelId="{AAF5554A-2C08-46C9-B910-8DA526050F18}">
      <dsp:nvSpPr>
        <dsp:cNvPr id="0" name=""/>
        <dsp:cNvSpPr/>
      </dsp:nvSpPr>
      <dsp:spPr>
        <a:xfrm rot="15120000">
          <a:off x="2592172" y="2645625"/>
          <a:ext cx="364047" cy="4611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kumimoji="1" lang="ja-JP" altLang="en-US" sz="1200" kern="1200"/>
        </a:p>
      </dsp:txBody>
      <dsp:txXfrm rot="10800000">
        <a:off x="2663653" y="2789780"/>
        <a:ext cx="254833" cy="276664"/>
      </dsp:txXfrm>
    </dsp:sp>
    <dsp:sp modelId="{0CCFBB8C-9713-44B9-84E2-7C023D96B5F3}">
      <dsp:nvSpPr>
        <dsp:cNvPr id="0" name=""/>
        <dsp:cNvSpPr/>
      </dsp:nvSpPr>
      <dsp:spPr>
        <a:xfrm>
          <a:off x="1770665" y="1206939"/>
          <a:ext cx="1366242" cy="13662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kumimoji="1" lang="ja-JP" altLang="en-US" sz="1500" kern="1200" dirty="0">
              <a:latin typeface="Meiryo UI" panose="020B0604030504040204" pitchFamily="50" charset="-128"/>
              <a:ea typeface="Meiryo UI" panose="020B0604030504040204" pitchFamily="50" charset="-128"/>
            </a:rPr>
            <a:t>企業の収入や行政の税収アップ</a:t>
          </a:r>
        </a:p>
      </dsp:txBody>
      <dsp:txXfrm>
        <a:off x="1970747" y="1407021"/>
        <a:ext cx="966078" cy="966078"/>
      </dsp:txXfrm>
    </dsp:sp>
    <dsp:sp modelId="{1356A120-07B8-495F-A44A-034B1C96DF2E}">
      <dsp:nvSpPr>
        <dsp:cNvPr id="0" name=""/>
        <dsp:cNvSpPr/>
      </dsp:nvSpPr>
      <dsp:spPr>
        <a:xfrm rot="19440000">
          <a:off x="3093934" y="1062165"/>
          <a:ext cx="364047" cy="4611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kumimoji="1" lang="ja-JP" altLang="en-US" sz="1200" kern="1200"/>
        </a:p>
      </dsp:txBody>
      <dsp:txXfrm>
        <a:off x="3104363" y="1186483"/>
        <a:ext cx="254833" cy="276664"/>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0.15455</cdr:x>
      <cdr:y>0.47222</cdr:y>
    </cdr:from>
    <cdr:to>
      <cdr:x>0.52727</cdr:x>
      <cdr:y>0.63889</cdr:y>
    </cdr:to>
    <cdr:sp macro="" textlink="">
      <cdr:nvSpPr>
        <cdr:cNvPr id="2" name="テキスト ボックス 1"/>
        <cdr:cNvSpPr txBox="1"/>
      </cdr:nvSpPr>
      <cdr:spPr>
        <a:xfrm xmlns:a="http://schemas.openxmlformats.org/drawingml/2006/main">
          <a:off x="1224136" y="2448272"/>
          <a:ext cx="2952328" cy="86409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2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この成長をどうやって</a:t>
          </a:r>
          <a:endParaRPr lang="en-US" altLang="ja-JP" sz="2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xmlns:a="http://schemas.openxmlformats.org/drawingml/2006/main">
          <a:r>
            <a:rPr lang="ja-JP" altLang="en-US" sz="2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実現したのか？</a:t>
          </a:r>
        </a:p>
      </cdr:txBody>
    </cdr:sp>
  </cdr:relSizeAnchor>
  <cdr:relSizeAnchor xmlns:cdr="http://schemas.openxmlformats.org/drawingml/2006/chartDrawing">
    <cdr:from>
      <cdr:x>0.63636</cdr:x>
      <cdr:y>0.20657</cdr:y>
    </cdr:from>
    <cdr:to>
      <cdr:x>0.97273</cdr:x>
      <cdr:y>0.3038</cdr:y>
    </cdr:to>
    <cdr:sp macro="" textlink="">
      <cdr:nvSpPr>
        <cdr:cNvPr id="3" name="円/楕円 2"/>
        <cdr:cNvSpPr/>
      </cdr:nvSpPr>
      <cdr:spPr>
        <a:xfrm xmlns:a="http://schemas.openxmlformats.org/drawingml/2006/main">
          <a:off x="5040560" y="1070994"/>
          <a:ext cx="2664296" cy="504056"/>
        </a:xfrm>
        <a:prstGeom xmlns:a="http://schemas.openxmlformats.org/drawingml/2006/main" prst="ellipse">
          <a:avLst/>
        </a:prstGeom>
        <a:solidFill xmlns:a="http://schemas.openxmlformats.org/drawingml/2006/main">
          <a:schemeClr val="lt1">
            <a:alpha val="0"/>
          </a:schemeClr>
        </a:solidFill>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xmlns:a="http://schemas.openxmlformats.org/drawingml/2006/main">
          <a:pPr algn="ctr"/>
          <a:endParaRPr kumimoji="1" lang="ja-JP" altLang="en-US"/>
        </a:p>
      </cdr:txBody>
    </cdr:sp>
  </cdr:relSizeAnchor>
  <cdr:relSizeAnchor xmlns:cdr="http://schemas.openxmlformats.org/drawingml/2006/chartDrawing">
    <cdr:from>
      <cdr:x>0.25455</cdr:x>
      <cdr:y>0.16667</cdr:y>
    </cdr:from>
    <cdr:to>
      <cdr:x>0.66364</cdr:x>
      <cdr:y>0.33333</cdr:y>
    </cdr:to>
    <cdr:sp macro="" textlink="">
      <cdr:nvSpPr>
        <cdr:cNvPr id="4" name="テキスト ボックス 1"/>
        <cdr:cNvSpPr txBox="1"/>
      </cdr:nvSpPr>
      <cdr:spPr>
        <a:xfrm xmlns:a="http://schemas.openxmlformats.org/drawingml/2006/main">
          <a:off x="2016224" y="864096"/>
          <a:ext cx="3240360" cy="86409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2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経済が停滞しているのはなぜか？</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6C5497-F74C-4D6E-9E58-8C66DDF1A1CB}" type="datetimeFigureOut">
              <a:rPr kumimoji="1" lang="ja-JP" altLang="en-US" smtClean="0"/>
              <a:t>2025/7/25</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8B5ADE-A604-4872-AD31-3496434B26C9}" type="slidenum">
              <a:rPr kumimoji="1" lang="ja-JP" altLang="en-US" smtClean="0"/>
              <a:t>‹#›</a:t>
            </a:fld>
            <a:endParaRPr kumimoji="1" lang="ja-JP" altLang="en-US"/>
          </a:p>
        </p:txBody>
      </p:sp>
    </p:spTree>
    <p:extLst>
      <p:ext uri="{BB962C8B-B14F-4D97-AF65-F5344CB8AC3E}">
        <p14:creationId xmlns:p14="http://schemas.microsoft.com/office/powerpoint/2010/main" val="21418524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スライド イメージ プレースホルダ 1"/>
          <p:cNvSpPr>
            <a:spLocks noGrp="1" noRot="1" noChangeAspect="1" noTextEdit="1"/>
          </p:cNvSpPr>
          <p:nvPr>
            <p:ph type="sldImg"/>
          </p:nvPr>
        </p:nvSpPr>
        <p:spPr>
          <a:ln/>
        </p:spPr>
      </p:sp>
      <p:sp>
        <p:nvSpPr>
          <p:cNvPr id="8806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ざる解消策</a:t>
            </a:r>
            <a:endParaRPr lang="en-US" altLang="ja-JP">
              <a:latin typeface="Arial" panose="020B0604020202020204" pitchFamily="34" charset="0"/>
            </a:endParaRPr>
          </a:p>
          <a:p>
            <a:endParaRPr lang="ja-JP" altLang="en-US">
              <a:latin typeface="Arial" panose="020B0604020202020204" pitchFamily="34" charset="0"/>
            </a:endParaRPr>
          </a:p>
        </p:txBody>
      </p:sp>
      <p:sp>
        <p:nvSpPr>
          <p:cNvPr id="8806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eaLnBrk="1" hangingPunct="1">
              <a:spcBef>
                <a:spcPct val="0"/>
              </a:spcBef>
            </a:pPr>
            <a:fld id="{B239B284-7B42-4BDE-B2D0-F2A91D31C528}" type="slidenum">
              <a:rPr lang="en-US" altLang="ja-JP">
                <a:ea typeface="ＭＳ Ｐゴシック" panose="020B0600070205080204" pitchFamily="50" charset="-128"/>
              </a:rPr>
              <a:pPr eaLnBrk="1" hangingPunct="1">
                <a:spcBef>
                  <a:spcPct val="0"/>
                </a:spcBef>
              </a:pPr>
              <a:t>36</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270625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スライド イメージ プレースホルダ 1"/>
          <p:cNvSpPr>
            <a:spLocks noGrp="1" noRot="1" noChangeAspect="1" noTextEdit="1"/>
          </p:cNvSpPr>
          <p:nvPr>
            <p:ph type="sldImg"/>
          </p:nvPr>
        </p:nvSpPr>
        <p:spPr>
          <a:ln/>
        </p:spPr>
      </p:sp>
      <p:sp>
        <p:nvSpPr>
          <p:cNvPr id="8806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ざる解消策</a:t>
            </a:r>
            <a:endParaRPr lang="en-US" altLang="ja-JP">
              <a:latin typeface="Arial" panose="020B0604020202020204" pitchFamily="34" charset="0"/>
            </a:endParaRPr>
          </a:p>
          <a:p>
            <a:endParaRPr lang="ja-JP" altLang="en-US">
              <a:latin typeface="Arial" panose="020B0604020202020204" pitchFamily="34" charset="0"/>
            </a:endParaRPr>
          </a:p>
        </p:txBody>
      </p:sp>
      <p:sp>
        <p:nvSpPr>
          <p:cNvPr id="8806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eaLnBrk="1" hangingPunct="1">
              <a:spcBef>
                <a:spcPct val="0"/>
              </a:spcBef>
            </a:pPr>
            <a:fld id="{B239B284-7B42-4BDE-B2D0-F2A91D31C528}" type="slidenum">
              <a:rPr lang="en-US" altLang="ja-JP">
                <a:ea typeface="ＭＳ Ｐゴシック" panose="020B0600070205080204" pitchFamily="50" charset="-128"/>
              </a:rPr>
              <a:pPr eaLnBrk="1" hangingPunct="1">
                <a:spcBef>
                  <a:spcPct val="0"/>
                </a:spcBef>
              </a:pPr>
              <a:t>37</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3553072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スライド イメージ プレースホルダ 1"/>
          <p:cNvSpPr>
            <a:spLocks noGrp="1" noRot="1" noChangeAspect="1" noTextEdit="1"/>
          </p:cNvSpPr>
          <p:nvPr>
            <p:ph type="sldImg"/>
          </p:nvPr>
        </p:nvSpPr>
        <p:spPr>
          <a:ln/>
        </p:spPr>
      </p:sp>
      <p:sp>
        <p:nvSpPr>
          <p:cNvPr id="8806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ざる解消策</a:t>
            </a:r>
            <a:endParaRPr lang="en-US" altLang="ja-JP">
              <a:latin typeface="Arial" panose="020B0604020202020204" pitchFamily="34" charset="0"/>
            </a:endParaRPr>
          </a:p>
          <a:p>
            <a:endParaRPr lang="ja-JP" altLang="en-US">
              <a:latin typeface="Arial" panose="020B0604020202020204" pitchFamily="34" charset="0"/>
            </a:endParaRPr>
          </a:p>
        </p:txBody>
      </p:sp>
      <p:sp>
        <p:nvSpPr>
          <p:cNvPr id="8806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eaLnBrk="1" hangingPunct="1">
              <a:spcBef>
                <a:spcPct val="0"/>
              </a:spcBef>
            </a:pPr>
            <a:fld id="{B239B284-7B42-4BDE-B2D0-F2A91D31C528}" type="slidenum">
              <a:rPr lang="en-US" altLang="ja-JP">
                <a:ea typeface="ＭＳ Ｐゴシック" panose="020B0600070205080204" pitchFamily="50" charset="-128"/>
              </a:rPr>
              <a:pPr eaLnBrk="1" hangingPunct="1">
                <a:spcBef>
                  <a:spcPct val="0"/>
                </a:spcBef>
              </a:pPr>
              <a:t>38</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1878671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スライド イメージ プレースホルダ 1"/>
          <p:cNvSpPr>
            <a:spLocks noGrp="1" noRot="1" noChangeAspect="1" noTextEdit="1"/>
          </p:cNvSpPr>
          <p:nvPr>
            <p:ph type="sldImg"/>
          </p:nvPr>
        </p:nvSpPr>
        <p:spPr>
          <a:ln/>
        </p:spPr>
      </p:sp>
      <p:sp>
        <p:nvSpPr>
          <p:cNvPr id="8909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ざる解消策</a:t>
            </a:r>
            <a:endParaRPr lang="en-US" altLang="ja-JP">
              <a:latin typeface="Arial" panose="020B0604020202020204" pitchFamily="34" charset="0"/>
            </a:endParaRPr>
          </a:p>
          <a:p>
            <a:endParaRPr lang="ja-JP" altLang="en-US">
              <a:latin typeface="Arial" panose="020B0604020202020204" pitchFamily="34" charset="0"/>
            </a:endParaRPr>
          </a:p>
        </p:txBody>
      </p:sp>
      <p:sp>
        <p:nvSpPr>
          <p:cNvPr id="8909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eaLnBrk="1" hangingPunct="1">
              <a:spcBef>
                <a:spcPct val="0"/>
              </a:spcBef>
            </a:pPr>
            <a:fld id="{B01C0676-D942-4DC0-9D93-60ECFEC0C9D9}" type="slidenum">
              <a:rPr lang="en-US" altLang="ja-JP">
                <a:ea typeface="ＭＳ Ｐゴシック" panose="020B0600070205080204" pitchFamily="50" charset="-128"/>
              </a:rPr>
              <a:pPr eaLnBrk="1" hangingPunct="1">
                <a:spcBef>
                  <a:spcPct val="0"/>
                </a:spcBef>
              </a:pPr>
              <a:t>39</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4159457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スライド イメージ プレースホルダ 1"/>
          <p:cNvSpPr>
            <a:spLocks noGrp="1" noRot="1" noChangeAspect="1" noTextEdit="1"/>
          </p:cNvSpPr>
          <p:nvPr>
            <p:ph type="sldImg"/>
          </p:nvPr>
        </p:nvSpPr>
        <p:spPr>
          <a:ln/>
        </p:spPr>
      </p:sp>
      <p:sp>
        <p:nvSpPr>
          <p:cNvPr id="9011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ざる解消策</a:t>
            </a:r>
            <a:endParaRPr lang="en-US" altLang="ja-JP">
              <a:latin typeface="Arial" panose="020B0604020202020204" pitchFamily="34" charset="0"/>
            </a:endParaRPr>
          </a:p>
          <a:p>
            <a:endParaRPr lang="ja-JP" altLang="en-US">
              <a:latin typeface="Arial" panose="020B0604020202020204" pitchFamily="34" charset="0"/>
            </a:endParaRPr>
          </a:p>
        </p:txBody>
      </p:sp>
      <p:sp>
        <p:nvSpPr>
          <p:cNvPr id="9011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eaLnBrk="1" hangingPunct="1">
              <a:spcBef>
                <a:spcPct val="0"/>
              </a:spcBef>
            </a:pPr>
            <a:fld id="{F6914934-FD87-4F9C-81C0-BAD3D6DE788D}" type="slidenum">
              <a:rPr lang="en-US" altLang="ja-JP">
                <a:ea typeface="ＭＳ Ｐゴシック" panose="020B0600070205080204" pitchFamily="50" charset="-128"/>
              </a:rPr>
              <a:pPr eaLnBrk="1" hangingPunct="1">
                <a:spcBef>
                  <a:spcPct val="0"/>
                </a:spcBef>
              </a:pPr>
              <a:t>40</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1817890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スライド イメージ プレースホルダ 1"/>
          <p:cNvSpPr>
            <a:spLocks noGrp="1" noRot="1" noChangeAspect="1" noTextEdit="1"/>
          </p:cNvSpPr>
          <p:nvPr>
            <p:ph type="sldImg"/>
          </p:nvPr>
        </p:nvSpPr>
        <p:spPr>
          <a:ln/>
        </p:spPr>
      </p:sp>
      <p:sp>
        <p:nvSpPr>
          <p:cNvPr id="9113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9114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eaLnBrk="1" hangingPunct="1">
              <a:spcBef>
                <a:spcPct val="0"/>
              </a:spcBef>
            </a:pPr>
            <a:fld id="{D4AC9CF9-0401-4228-A49F-11416D68D060}" type="slidenum">
              <a:rPr lang="en-US" altLang="ja-JP">
                <a:ea typeface="ＭＳ Ｐゴシック" panose="020B0600070205080204" pitchFamily="50" charset="-128"/>
              </a:rPr>
              <a:pPr eaLnBrk="1" hangingPunct="1">
                <a:spcBef>
                  <a:spcPct val="0"/>
                </a:spcBef>
              </a:pPr>
              <a:t>48</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3036919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 1"/>
          <p:cNvSpPr>
            <a:spLocks noGrp="1" noRot="1" noChangeAspect="1" noTextEdit="1"/>
          </p:cNvSpPr>
          <p:nvPr>
            <p:ph type="sldImg"/>
          </p:nvPr>
        </p:nvSpPr>
        <p:spPr>
          <a:ln/>
        </p:spPr>
      </p:sp>
      <p:sp>
        <p:nvSpPr>
          <p:cNvPr id="9216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第１次産業の商品を販売</a:t>
            </a:r>
            <a:endParaRPr lang="en-US" altLang="ja-JP">
              <a:latin typeface="Arial" panose="020B0604020202020204" pitchFamily="34" charset="0"/>
            </a:endParaRPr>
          </a:p>
          <a:p>
            <a:r>
              <a:rPr lang="ja-JP" altLang="en-US">
                <a:latin typeface="Arial" panose="020B0604020202020204" pitchFamily="34" charset="0"/>
              </a:rPr>
              <a:t>高知の強み的なものを</a:t>
            </a:r>
          </a:p>
        </p:txBody>
      </p:sp>
      <p:sp>
        <p:nvSpPr>
          <p:cNvPr id="9216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eaLnBrk="0" hangingPunct="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eaLnBrk="1" hangingPunct="1">
              <a:spcBef>
                <a:spcPct val="0"/>
              </a:spcBef>
            </a:pPr>
            <a:fld id="{72429466-78D1-48CE-A45A-34623CB92F5F}" type="slidenum">
              <a:rPr lang="en-US" altLang="ja-JP">
                <a:ea typeface="ＭＳ Ｐゴシック" panose="020B0600070205080204" pitchFamily="50" charset="-128"/>
              </a:rPr>
              <a:pPr eaLnBrk="1" hangingPunct="1">
                <a:spcBef>
                  <a:spcPct val="0"/>
                </a:spcBef>
              </a:pPr>
              <a:t>51</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2688021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9DD06BC-9004-4A12-BDA3-D74803DD1F9F}" type="datetimeFigureOut">
              <a:rPr kumimoji="1" lang="ja-JP" altLang="en-US" smtClean="0"/>
              <a:t>2025/7/25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7F7C02E-022C-4772-8570-0BBA6BB3B7A3}" type="slidenum">
              <a:rPr kumimoji="1" lang="ja-JP" altLang="en-US" smtClean="0"/>
              <a:t>‹#›</a:t>
            </a:fld>
            <a:endParaRPr kumimoji="1" lang="ja-JP" altLang="en-US"/>
          </a:p>
        </p:txBody>
      </p:sp>
    </p:spTree>
    <p:extLst>
      <p:ext uri="{BB962C8B-B14F-4D97-AF65-F5344CB8AC3E}">
        <p14:creationId xmlns:p14="http://schemas.microsoft.com/office/powerpoint/2010/main" val="920703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9DD06BC-9004-4A12-BDA3-D74803DD1F9F}" type="datetimeFigureOut">
              <a:rPr kumimoji="1" lang="ja-JP" altLang="en-US" smtClean="0"/>
              <a:t>2025/7/25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7F7C02E-022C-4772-8570-0BBA6BB3B7A3}" type="slidenum">
              <a:rPr kumimoji="1" lang="ja-JP" altLang="en-US" smtClean="0"/>
              <a:t>‹#›</a:t>
            </a:fld>
            <a:endParaRPr kumimoji="1" lang="ja-JP" altLang="en-US"/>
          </a:p>
        </p:txBody>
      </p:sp>
    </p:spTree>
    <p:extLst>
      <p:ext uri="{BB962C8B-B14F-4D97-AF65-F5344CB8AC3E}">
        <p14:creationId xmlns:p14="http://schemas.microsoft.com/office/powerpoint/2010/main" val="3029323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9DD06BC-9004-4A12-BDA3-D74803DD1F9F}" type="datetimeFigureOut">
              <a:rPr kumimoji="1" lang="ja-JP" altLang="en-US" smtClean="0"/>
              <a:t>2025/7/25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7F7C02E-022C-4772-8570-0BBA6BB3B7A3}" type="slidenum">
              <a:rPr kumimoji="1" lang="ja-JP" altLang="en-US" smtClean="0"/>
              <a:t>‹#›</a:t>
            </a:fld>
            <a:endParaRPr kumimoji="1" lang="ja-JP" altLang="en-US"/>
          </a:p>
        </p:txBody>
      </p:sp>
    </p:spTree>
    <p:extLst>
      <p:ext uri="{BB962C8B-B14F-4D97-AF65-F5344CB8AC3E}">
        <p14:creationId xmlns:p14="http://schemas.microsoft.com/office/powerpoint/2010/main" val="233166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4B3102E-AA60-45A8-9C62-63770904E805}" type="datetime1">
              <a:rPr kumimoji="1" lang="ja-JP" altLang="en-US" smtClean="0"/>
              <a:t>2025/7/25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DC12EB7-9942-4677-93FF-97448FA2B5F1}" type="slidenum">
              <a:rPr kumimoji="1" lang="ja-JP" altLang="en-US" smtClean="0"/>
              <a:t>‹#›</a:t>
            </a:fld>
            <a:endParaRPr kumimoji="1" lang="ja-JP" altLang="en-US"/>
          </a:p>
        </p:txBody>
      </p:sp>
    </p:spTree>
    <p:extLst>
      <p:ext uri="{BB962C8B-B14F-4D97-AF65-F5344CB8AC3E}">
        <p14:creationId xmlns:p14="http://schemas.microsoft.com/office/powerpoint/2010/main" val="3234305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06A949A-D83A-40A7-90C5-2D8C11A403A8}" type="datetime1">
              <a:rPr kumimoji="1" lang="ja-JP" altLang="en-US" smtClean="0"/>
              <a:t>2025/7/25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DC12EB7-9942-4677-93FF-97448FA2B5F1}" type="slidenum">
              <a:rPr kumimoji="1" lang="ja-JP" altLang="en-US" smtClean="0"/>
              <a:t>‹#›</a:t>
            </a:fld>
            <a:endParaRPr kumimoji="1" lang="ja-JP" altLang="en-US"/>
          </a:p>
        </p:txBody>
      </p:sp>
    </p:spTree>
    <p:extLst>
      <p:ext uri="{BB962C8B-B14F-4D97-AF65-F5344CB8AC3E}">
        <p14:creationId xmlns:p14="http://schemas.microsoft.com/office/powerpoint/2010/main" val="35972015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5643566-E075-4B6D-84AC-97531B122753}" type="datetime1">
              <a:rPr kumimoji="1" lang="ja-JP" altLang="en-US" smtClean="0"/>
              <a:t>2025/7/25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DC12EB7-9942-4677-93FF-97448FA2B5F1}" type="slidenum">
              <a:rPr kumimoji="1" lang="ja-JP" altLang="en-US" smtClean="0"/>
              <a:t>‹#›</a:t>
            </a:fld>
            <a:endParaRPr kumimoji="1" lang="ja-JP" altLang="en-US"/>
          </a:p>
        </p:txBody>
      </p:sp>
    </p:spTree>
    <p:extLst>
      <p:ext uri="{BB962C8B-B14F-4D97-AF65-F5344CB8AC3E}">
        <p14:creationId xmlns:p14="http://schemas.microsoft.com/office/powerpoint/2010/main" val="3367332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DD46809-36A0-4D34-9929-891A3C378105}" type="datetime1">
              <a:rPr kumimoji="1" lang="ja-JP" altLang="en-US" smtClean="0"/>
              <a:t>2025/7/25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DC12EB7-9942-4677-93FF-97448FA2B5F1}" type="slidenum">
              <a:rPr kumimoji="1" lang="ja-JP" altLang="en-US" smtClean="0"/>
              <a:t>‹#›</a:t>
            </a:fld>
            <a:endParaRPr kumimoji="1" lang="ja-JP" altLang="en-US"/>
          </a:p>
        </p:txBody>
      </p:sp>
    </p:spTree>
    <p:extLst>
      <p:ext uri="{BB962C8B-B14F-4D97-AF65-F5344CB8AC3E}">
        <p14:creationId xmlns:p14="http://schemas.microsoft.com/office/powerpoint/2010/main" val="2485710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17BBC6C-230C-4148-BDBA-A7C5ECAB17C5}" type="datetime1">
              <a:rPr kumimoji="1" lang="ja-JP" altLang="en-US" smtClean="0"/>
              <a:t>2025/7/25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FDC12EB7-9942-4677-93FF-97448FA2B5F1}" type="slidenum">
              <a:rPr kumimoji="1" lang="ja-JP" altLang="en-US" smtClean="0"/>
              <a:t>‹#›</a:t>
            </a:fld>
            <a:endParaRPr kumimoji="1" lang="ja-JP" altLang="en-US"/>
          </a:p>
        </p:txBody>
      </p:sp>
    </p:spTree>
    <p:extLst>
      <p:ext uri="{BB962C8B-B14F-4D97-AF65-F5344CB8AC3E}">
        <p14:creationId xmlns:p14="http://schemas.microsoft.com/office/powerpoint/2010/main" val="485552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50801241-98D6-4C64-9B78-C817CCDCBF8E}" type="datetime1">
              <a:rPr kumimoji="1" lang="ja-JP" altLang="en-US" smtClean="0"/>
              <a:t>2025/7/25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FDC12EB7-9942-4677-93FF-97448FA2B5F1}" type="slidenum">
              <a:rPr kumimoji="1" lang="ja-JP" altLang="en-US" smtClean="0"/>
              <a:t>‹#›</a:t>
            </a:fld>
            <a:endParaRPr kumimoji="1" lang="ja-JP" altLang="en-US"/>
          </a:p>
        </p:txBody>
      </p:sp>
    </p:spTree>
    <p:extLst>
      <p:ext uri="{BB962C8B-B14F-4D97-AF65-F5344CB8AC3E}">
        <p14:creationId xmlns:p14="http://schemas.microsoft.com/office/powerpoint/2010/main" val="4138417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8ECE32C-2145-4C7C-B759-67CF50544B78}" type="datetime1">
              <a:rPr kumimoji="1" lang="ja-JP" altLang="en-US" smtClean="0"/>
              <a:t>2025/7/25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DC12EB7-9942-4677-93FF-97448FA2B5F1}" type="slidenum">
              <a:rPr kumimoji="1" lang="ja-JP" altLang="en-US" smtClean="0"/>
              <a:t>‹#›</a:t>
            </a:fld>
            <a:endParaRPr kumimoji="1" lang="ja-JP" altLang="en-US"/>
          </a:p>
        </p:txBody>
      </p:sp>
    </p:spTree>
    <p:extLst>
      <p:ext uri="{BB962C8B-B14F-4D97-AF65-F5344CB8AC3E}">
        <p14:creationId xmlns:p14="http://schemas.microsoft.com/office/powerpoint/2010/main" val="2527592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9177A21-A09E-4CA7-8E96-B41C67BF345F}" type="datetime1">
              <a:rPr kumimoji="1" lang="ja-JP" altLang="en-US" smtClean="0"/>
              <a:t>2025/7/25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DC12EB7-9942-4677-93FF-97448FA2B5F1}" type="slidenum">
              <a:rPr kumimoji="1" lang="ja-JP" altLang="en-US" smtClean="0"/>
              <a:t>‹#›</a:t>
            </a:fld>
            <a:endParaRPr kumimoji="1" lang="ja-JP" altLang="en-US"/>
          </a:p>
        </p:txBody>
      </p:sp>
    </p:spTree>
    <p:extLst>
      <p:ext uri="{BB962C8B-B14F-4D97-AF65-F5344CB8AC3E}">
        <p14:creationId xmlns:p14="http://schemas.microsoft.com/office/powerpoint/2010/main" val="2927359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9DD06BC-9004-4A12-BDA3-D74803DD1F9F}" type="datetimeFigureOut">
              <a:rPr kumimoji="1" lang="ja-JP" altLang="en-US" smtClean="0"/>
              <a:t>2025/7/25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7F7C02E-022C-4772-8570-0BBA6BB3B7A3}" type="slidenum">
              <a:rPr kumimoji="1" lang="ja-JP" altLang="en-US" smtClean="0"/>
              <a:t>‹#›</a:t>
            </a:fld>
            <a:endParaRPr kumimoji="1" lang="ja-JP" altLang="en-US"/>
          </a:p>
        </p:txBody>
      </p:sp>
    </p:spTree>
    <p:extLst>
      <p:ext uri="{BB962C8B-B14F-4D97-AF65-F5344CB8AC3E}">
        <p14:creationId xmlns:p14="http://schemas.microsoft.com/office/powerpoint/2010/main" val="1782246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A875E7D-E491-4957-8975-25C9772199C1}" type="datetime1">
              <a:rPr kumimoji="1" lang="ja-JP" altLang="en-US" smtClean="0"/>
              <a:t>2025/7/25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DC12EB7-9942-4677-93FF-97448FA2B5F1}" type="slidenum">
              <a:rPr kumimoji="1" lang="ja-JP" altLang="en-US" smtClean="0"/>
              <a:t>‹#›</a:t>
            </a:fld>
            <a:endParaRPr kumimoji="1" lang="ja-JP" altLang="en-US"/>
          </a:p>
        </p:txBody>
      </p:sp>
    </p:spTree>
    <p:extLst>
      <p:ext uri="{BB962C8B-B14F-4D97-AF65-F5344CB8AC3E}">
        <p14:creationId xmlns:p14="http://schemas.microsoft.com/office/powerpoint/2010/main" val="1560649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2981A09-8EDB-4112-A59F-2C10555DB80A}" type="datetime1">
              <a:rPr kumimoji="1" lang="ja-JP" altLang="en-US" smtClean="0"/>
              <a:t>2025/7/25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DC12EB7-9942-4677-93FF-97448FA2B5F1}" type="slidenum">
              <a:rPr kumimoji="1" lang="ja-JP" altLang="en-US" smtClean="0"/>
              <a:t>‹#›</a:t>
            </a:fld>
            <a:endParaRPr kumimoji="1" lang="ja-JP" altLang="en-US"/>
          </a:p>
        </p:txBody>
      </p:sp>
    </p:spTree>
    <p:extLst>
      <p:ext uri="{BB962C8B-B14F-4D97-AF65-F5344CB8AC3E}">
        <p14:creationId xmlns:p14="http://schemas.microsoft.com/office/powerpoint/2010/main" val="75693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57F6A51-15F9-459C-9663-5ED95B04000F}" type="datetime1">
              <a:rPr kumimoji="1" lang="ja-JP" altLang="en-US" smtClean="0"/>
              <a:t>2025/7/25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DC12EB7-9942-4677-93FF-97448FA2B5F1}" type="slidenum">
              <a:rPr kumimoji="1" lang="ja-JP" altLang="en-US" smtClean="0"/>
              <a:t>‹#›</a:t>
            </a:fld>
            <a:endParaRPr kumimoji="1" lang="ja-JP" altLang="en-US"/>
          </a:p>
        </p:txBody>
      </p:sp>
    </p:spTree>
    <p:extLst>
      <p:ext uri="{BB962C8B-B14F-4D97-AF65-F5344CB8AC3E}">
        <p14:creationId xmlns:p14="http://schemas.microsoft.com/office/powerpoint/2010/main" val="19535093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02F965-B9BA-4352-A5AE-C7A83049F67D}"/>
              </a:ext>
            </a:extLst>
          </p:cNvPr>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D6D3633-8D41-4954-9FDA-64927F74054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E3C6E3A-BAA7-404C-989F-599FF7638361}"/>
              </a:ext>
            </a:extLst>
          </p:cNvPr>
          <p:cNvSpPr>
            <a:spLocks noGrp="1"/>
          </p:cNvSpPr>
          <p:nvPr>
            <p:ph type="dt" sz="half" idx="10"/>
          </p:nvPr>
        </p:nvSpPr>
        <p:spPr/>
        <p:txBody>
          <a:bodyPr/>
          <a:lstStyle/>
          <a:p>
            <a:fld id="{20FB9B9D-C100-498A-B051-EAC3D782C994}" type="datetime1">
              <a:rPr kumimoji="1" lang="ja-JP" altLang="en-US" smtClean="0"/>
              <a:t>2025/7/25</a:t>
            </a:fld>
            <a:endParaRPr kumimoji="1" lang="ja-JP" altLang="en-US"/>
          </a:p>
        </p:txBody>
      </p:sp>
      <p:sp>
        <p:nvSpPr>
          <p:cNvPr id="5" name="フッター プレースホルダー 4">
            <a:extLst>
              <a:ext uri="{FF2B5EF4-FFF2-40B4-BE49-F238E27FC236}">
                <a16:creationId xmlns:a16="http://schemas.microsoft.com/office/drawing/2014/main" id="{AD17F154-D2A9-4A0A-929F-59E6AB76FEB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5C47807-BBC0-4246-9A46-7A6C5A2A183D}"/>
              </a:ext>
            </a:extLst>
          </p:cNvPr>
          <p:cNvSpPr>
            <a:spLocks noGrp="1"/>
          </p:cNvSpPr>
          <p:nvPr>
            <p:ph type="sldNum" sz="quarter" idx="12"/>
          </p:nvPr>
        </p:nvSpPr>
        <p:spPr/>
        <p:txBody>
          <a:bodyPr/>
          <a:lstStyle/>
          <a:p>
            <a:fld id="{7D268AE6-66FE-4465-9C28-698CA5D7197B}" type="slidenum">
              <a:rPr kumimoji="1" lang="ja-JP" altLang="en-US" smtClean="0"/>
              <a:t>‹#›</a:t>
            </a:fld>
            <a:endParaRPr kumimoji="1" lang="ja-JP" altLang="en-US"/>
          </a:p>
        </p:txBody>
      </p:sp>
    </p:spTree>
    <p:extLst>
      <p:ext uri="{BB962C8B-B14F-4D97-AF65-F5344CB8AC3E}">
        <p14:creationId xmlns:p14="http://schemas.microsoft.com/office/powerpoint/2010/main" val="37691426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DA1EC5-39FD-469E-A3FD-84C747C91BA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FCA28B7-4CBC-4726-88FD-06E928F7BF6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4C18DF7-AC0B-4557-BDB0-23C965A4CD17}"/>
              </a:ext>
            </a:extLst>
          </p:cNvPr>
          <p:cNvSpPr>
            <a:spLocks noGrp="1"/>
          </p:cNvSpPr>
          <p:nvPr>
            <p:ph type="dt" sz="half" idx="10"/>
          </p:nvPr>
        </p:nvSpPr>
        <p:spPr/>
        <p:txBody>
          <a:bodyPr/>
          <a:lstStyle/>
          <a:p>
            <a:fld id="{C39DA379-28BF-4667-8B16-4E6C04337B71}" type="datetime1">
              <a:rPr kumimoji="1" lang="ja-JP" altLang="en-US" smtClean="0"/>
              <a:t>2025/7/25</a:t>
            </a:fld>
            <a:endParaRPr kumimoji="1" lang="ja-JP" altLang="en-US"/>
          </a:p>
        </p:txBody>
      </p:sp>
      <p:sp>
        <p:nvSpPr>
          <p:cNvPr id="5" name="フッター プレースホルダー 4">
            <a:extLst>
              <a:ext uri="{FF2B5EF4-FFF2-40B4-BE49-F238E27FC236}">
                <a16:creationId xmlns:a16="http://schemas.microsoft.com/office/drawing/2014/main" id="{C9B298D5-3073-48E1-AD67-371500EA143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0FC1025-7320-4FEE-8FC3-603D83B57655}"/>
              </a:ext>
            </a:extLst>
          </p:cNvPr>
          <p:cNvSpPr>
            <a:spLocks noGrp="1"/>
          </p:cNvSpPr>
          <p:nvPr>
            <p:ph type="sldNum" sz="quarter" idx="12"/>
          </p:nvPr>
        </p:nvSpPr>
        <p:spPr/>
        <p:txBody>
          <a:bodyPr/>
          <a:lstStyle/>
          <a:p>
            <a:fld id="{7D268AE6-66FE-4465-9C28-698CA5D7197B}" type="slidenum">
              <a:rPr kumimoji="1" lang="ja-JP" altLang="en-US" smtClean="0"/>
              <a:t>‹#›</a:t>
            </a:fld>
            <a:endParaRPr kumimoji="1" lang="ja-JP" altLang="en-US"/>
          </a:p>
        </p:txBody>
      </p:sp>
    </p:spTree>
    <p:extLst>
      <p:ext uri="{BB962C8B-B14F-4D97-AF65-F5344CB8AC3E}">
        <p14:creationId xmlns:p14="http://schemas.microsoft.com/office/powerpoint/2010/main" val="39206715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9DC673-2589-4DF6-8769-2899837D05CB}"/>
              </a:ext>
            </a:extLst>
          </p:cNvPr>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3A351CD-54F2-48B7-B322-23543F60780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A6DA4A8D-09B1-4FCB-9CDF-87419945E0DF}"/>
              </a:ext>
            </a:extLst>
          </p:cNvPr>
          <p:cNvSpPr>
            <a:spLocks noGrp="1"/>
          </p:cNvSpPr>
          <p:nvPr>
            <p:ph type="dt" sz="half" idx="10"/>
          </p:nvPr>
        </p:nvSpPr>
        <p:spPr/>
        <p:txBody>
          <a:bodyPr/>
          <a:lstStyle/>
          <a:p>
            <a:fld id="{1FF71C5C-184D-48A9-B78D-0F21B2B242D0}" type="datetime1">
              <a:rPr kumimoji="1" lang="ja-JP" altLang="en-US" smtClean="0"/>
              <a:t>2025/7/25</a:t>
            </a:fld>
            <a:endParaRPr kumimoji="1" lang="ja-JP" altLang="en-US"/>
          </a:p>
        </p:txBody>
      </p:sp>
      <p:sp>
        <p:nvSpPr>
          <p:cNvPr id="5" name="フッター プレースホルダー 4">
            <a:extLst>
              <a:ext uri="{FF2B5EF4-FFF2-40B4-BE49-F238E27FC236}">
                <a16:creationId xmlns:a16="http://schemas.microsoft.com/office/drawing/2014/main" id="{CD2371A7-A0E4-4B73-B01F-862F841A9F1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6B4A397-B59D-4B43-B0C6-27CC1BDBF110}"/>
              </a:ext>
            </a:extLst>
          </p:cNvPr>
          <p:cNvSpPr>
            <a:spLocks noGrp="1"/>
          </p:cNvSpPr>
          <p:nvPr>
            <p:ph type="sldNum" sz="quarter" idx="12"/>
          </p:nvPr>
        </p:nvSpPr>
        <p:spPr/>
        <p:txBody>
          <a:bodyPr/>
          <a:lstStyle/>
          <a:p>
            <a:fld id="{7D268AE6-66FE-4465-9C28-698CA5D7197B}" type="slidenum">
              <a:rPr kumimoji="1" lang="ja-JP" altLang="en-US" smtClean="0"/>
              <a:t>‹#›</a:t>
            </a:fld>
            <a:endParaRPr kumimoji="1" lang="ja-JP" altLang="en-US"/>
          </a:p>
        </p:txBody>
      </p:sp>
    </p:spTree>
    <p:extLst>
      <p:ext uri="{BB962C8B-B14F-4D97-AF65-F5344CB8AC3E}">
        <p14:creationId xmlns:p14="http://schemas.microsoft.com/office/powerpoint/2010/main" val="21497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5F9317-7AD3-479D-8A47-FDEFE9EB4F7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817A986-B02C-4B1F-B859-9986BBA29031}"/>
              </a:ext>
            </a:extLst>
          </p:cNvPr>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36F98DE-3722-42DE-A4DC-BE0BE810D6F9}"/>
              </a:ext>
            </a:extLst>
          </p:cNvPr>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5B88E66-485A-4E91-A2CB-1B4354D9CB05}"/>
              </a:ext>
            </a:extLst>
          </p:cNvPr>
          <p:cNvSpPr>
            <a:spLocks noGrp="1"/>
          </p:cNvSpPr>
          <p:nvPr>
            <p:ph type="dt" sz="half" idx="10"/>
          </p:nvPr>
        </p:nvSpPr>
        <p:spPr/>
        <p:txBody>
          <a:bodyPr/>
          <a:lstStyle/>
          <a:p>
            <a:fld id="{9F7D2AA3-EE19-4227-9504-869ABCD40C71}" type="datetime1">
              <a:rPr kumimoji="1" lang="ja-JP" altLang="en-US" smtClean="0"/>
              <a:t>2025/7/25</a:t>
            </a:fld>
            <a:endParaRPr kumimoji="1" lang="ja-JP" altLang="en-US"/>
          </a:p>
        </p:txBody>
      </p:sp>
      <p:sp>
        <p:nvSpPr>
          <p:cNvPr id="6" name="フッター プレースホルダー 5">
            <a:extLst>
              <a:ext uri="{FF2B5EF4-FFF2-40B4-BE49-F238E27FC236}">
                <a16:creationId xmlns:a16="http://schemas.microsoft.com/office/drawing/2014/main" id="{04F204A4-DA3E-4ECC-BE5B-56EE52CE1E2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8C1FBD8-30DA-4E46-A1AB-6CDB2C13698A}"/>
              </a:ext>
            </a:extLst>
          </p:cNvPr>
          <p:cNvSpPr>
            <a:spLocks noGrp="1"/>
          </p:cNvSpPr>
          <p:nvPr>
            <p:ph type="sldNum" sz="quarter" idx="12"/>
          </p:nvPr>
        </p:nvSpPr>
        <p:spPr/>
        <p:txBody>
          <a:bodyPr/>
          <a:lstStyle/>
          <a:p>
            <a:fld id="{7D268AE6-66FE-4465-9C28-698CA5D7197B}" type="slidenum">
              <a:rPr kumimoji="1" lang="ja-JP" altLang="en-US" smtClean="0"/>
              <a:t>‹#›</a:t>
            </a:fld>
            <a:endParaRPr kumimoji="1" lang="ja-JP" altLang="en-US"/>
          </a:p>
        </p:txBody>
      </p:sp>
    </p:spTree>
    <p:extLst>
      <p:ext uri="{BB962C8B-B14F-4D97-AF65-F5344CB8AC3E}">
        <p14:creationId xmlns:p14="http://schemas.microsoft.com/office/powerpoint/2010/main" val="12488288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8DC665-8081-479E-8F57-54D2C9DC10CE}"/>
              </a:ext>
            </a:extLst>
          </p:cNvPr>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829FAA0-8135-47CA-8772-8A64C1DB220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BEA630BC-4C5A-48B8-A7E2-8D38EB2026AC}"/>
              </a:ext>
            </a:extLst>
          </p:cNvPr>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9CC6B3D-DBD2-43EF-8872-02BC34122BC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C0517243-6BEA-49F2-BABB-4EF3A57A5DE2}"/>
              </a:ext>
            </a:extLst>
          </p:cNvPr>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F8D5645-520B-492A-8DC2-D0063A8719C3}"/>
              </a:ext>
            </a:extLst>
          </p:cNvPr>
          <p:cNvSpPr>
            <a:spLocks noGrp="1"/>
          </p:cNvSpPr>
          <p:nvPr>
            <p:ph type="dt" sz="half" idx="10"/>
          </p:nvPr>
        </p:nvSpPr>
        <p:spPr/>
        <p:txBody>
          <a:bodyPr/>
          <a:lstStyle/>
          <a:p>
            <a:fld id="{0B091CFA-E423-447C-B3F2-A125B3D0170C}" type="datetime1">
              <a:rPr kumimoji="1" lang="ja-JP" altLang="en-US" smtClean="0"/>
              <a:t>2025/7/25</a:t>
            </a:fld>
            <a:endParaRPr kumimoji="1" lang="ja-JP" altLang="en-US"/>
          </a:p>
        </p:txBody>
      </p:sp>
      <p:sp>
        <p:nvSpPr>
          <p:cNvPr id="8" name="フッター プレースホルダー 7">
            <a:extLst>
              <a:ext uri="{FF2B5EF4-FFF2-40B4-BE49-F238E27FC236}">
                <a16:creationId xmlns:a16="http://schemas.microsoft.com/office/drawing/2014/main" id="{03FA3465-2621-4B68-85F3-F2FF9596D467}"/>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7A5FEAC-9D91-4897-A564-493B60010559}"/>
              </a:ext>
            </a:extLst>
          </p:cNvPr>
          <p:cNvSpPr>
            <a:spLocks noGrp="1"/>
          </p:cNvSpPr>
          <p:nvPr>
            <p:ph type="sldNum" sz="quarter" idx="12"/>
          </p:nvPr>
        </p:nvSpPr>
        <p:spPr/>
        <p:txBody>
          <a:bodyPr/>
          <a:lstStyle/>
          <a:p>
            <a:fld id="{7D268AE6-66FE-4465-9C28-698CA5D7197B}" type="slidenum">
              <a:rPr kumimoji="1" lang="ja-JP" altLang="en-US" smtClean="0"/>
              <a:t>‹#›</a:t>
            </a:fld>
            <a:endParaRPr kumimoji="1" lang="ja-JP" altLang="en-US"/>
          </a:p>
        </p:txBody>
      </p:sp>
    </p:spTree>
    <p:extLst>
      <p:ext uri="{BB962C8B-B14F-4D97-AF65-F5344CB8AC3E}">
        <p14:creationId xmlns:p14="http://schemas.microsoft.com/office/powerpoint/2010/main" val="18150901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AAC909-F8FD-4E0B-B819-671117B0433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11D4E32-7D0C-4F88-9EB7-CC6BBA07EED8}"/>
              </a:ext>
            </a:extLst>
          </p:cNvPr>
          <p:cNvSpPr>
            <a:spLocks noGrp="1"/>
          </p:cNvSpPr>
          <p:nvPr>
            <p:ph type="dt" sz="half" idx="10"/>
          </p:nvPr>
        </p:nvSpPr>
        <p:spPr/>
        <p:txBody>
          <a:bodyPr/>
          <a:lstStyle/>
          <a:p>
            <a:fld id="{08A308DD-084B-4E69-9646-4D67341758E2}" type="datetime1">
              <a:rPr kumimoji="1" lang="ja-JP" altLang="en-US" smtClean="0"/>
              <a:t>2025/7/25</a:t>
            </a:fld>
            <a:endParaRPr kumimoji="1" lang="ja-JP" altLang="en-US"/>
          </a:p>
        </p:txBody>
      </p:sp>
      <p:sp>
        <p:nvSpPr>
          <p:cNvPr id="4" name="フッター プレースホルダー 3">
            <a:extLst>
              <a:ext uri="{FF2B5EF4-FFF2-40B4-BE49-F238E27FC236}">
                <a16:creationId xmlns:a16="http://schemas.microsoft.com/office/drawing/2014/main" id="{00DAF39C-44C7-4AAE-B329-EC532052E65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98F43076-5518-4A26-9B5F-7D2199D1B989}"/>
              </a:ext>
            </a:extLst>
          </p:cNvPr>
          <p:cNvSpPr>
            <a:spLocks noGrp="1"/>
          </p:cNvSpPr>
          <p:nvPr>
            <p:ph type="sldNum" sz="quarter" idx="12"/>
          </p:nvPr>
        </p:nvSpPr>
        <p:spPr/>
        <p:txBody>
          <a:bodyPr/>
          <a:lstStyle/>
          <a:p>
            <a:fld id="{7D268AE6-66FE-4465-9C28-698CA5D7197B}" type="slidenum">
              <a:rPr kumimoji="1" lang="ja-JP" altLang="en-US" smtClean="0"/>
              <a:t>‹#›</a:t>
            </a:fld>
            <a:endParaRPr kumimoji="1" lang="ja-JP" altLang="en-US"/>
          </a:p>
        </p:txBody>
      </p:sp>
    </p:spTree>
    <p:extLst>
      <p:ext uri="{BB962C8B-B14F-4D97-AF65-F5344CB8AC3E}">
        <p14:creationId xmlns:p14="http://schemas.microsoft.com/office/powerpoint/2010/main" val="1098192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9D9B11B-2F41-48AF-8965-3CF48207FDAE}"/>
              </a:ext>
            </a:extLst>
          </p:cNvPr>
          <p:cNvSpPr>
            <a:spLocks noGrp="1"/>
          </p:cNvSpPr>
          <p:nvPr>
            <p:ph type="dt" sz="half" idx="10"/>
          </p:nvPr>
        </p:nvSpPr>
        <p:spPr/>
        <p:txBody>
          <a:bodyPr/>
          <a:lstStyle/>
          <a:p>
            <a:fld id="{7EC8C0FE-B3A2-4FB4-8F21-4CC11527D969}" type="datetime1">
              <a:rPr kumimoji="1" lang="ja-JP" altLang="en-US" smtClean="0"/>
              <a:t>2025/7/25</a:t>
            </a:fld>
            <a:endParaRPr kumimoji="1" lang="ja-JP" altLang="en-US"/>
          </a:p>
        </p:txBody>
      </p:sp>
      <p:sp>
        <p:nvSpPr>
          <p:cNvPr id="3" name="フッター プレースホルダー 2">
            <a:extLst>
              <a:ext uri="{FF2B5EF4-FFF2-40B4-BE49-F238E27FC236}">
                <a16:creationId xmlns:a16="http://schemas.microsoft.com/office/drawing/2014/main" id="{5B7529EA-2E50-45F7-AF76-15FA325029D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425BFD5-68C8-4A05-8D74-48F0E2A3FC9E}"/>
              </a:ext>
            </a:extLst>
          </p:cNvPr>
          <p:cNvSpPr>
            <a:spLocks noGrp="1"/>
          </p:cNvSpPr>
          <p:nvPr>
            <p:ph type="sldNum" sz="quarter" idx="12"/>
          </p:nvPr>
        </p:nvSpPr>
        <p:spPr/>
        <p:txBody>
          <a:bodyPr/>
          <a:lstStyle/>
          <a:p>
            <a:fld id="{7D268AE6-66FE-4465-9C28-698CA5D7197B}" type="slidenum">
              <a:rPr kumimoji="1" lang="ja-JP" altLang="en-US" smtClean="0"/>
              <a:t>‹#›</a:t>
            </a:fld>
            <a:endParaRPr kumimoji="1" lang="ja-JP" altLang="en-US"/>
          </a:p>
        </p:txBody>
      </p:sp>
    </p:spTree>
    <p:extLst>
      <p:ext uri="{BB962C8B-B14F-4D97-AF65-F5344CB8AC3E}">
        <p14:creationId xmlns:p14="http://schemas.microsoft.com/office/powerpoint/2010/main" val="2689590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9DD06BC-9004-4A12-BDA3-D74803DD1F9F}" type="datetimeFigureOut">
              <a:rPr kumimoji="1" lang="ja-JP" altLang="en-US" smtClean="0"/>
              <a:t>2025/7/25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7F7C02E-022C-4772-8570-0BBA6BB3B7A3}" type="slidenum">
              <a:rPr kumimoji="1" lang="ja-JP" altLang="en-US" smtClean="0"/>
              <a:t>‹#›</a:t>
            </a:fld>
            <a:endParaRPr kumimoji="1" lang="ja-JP" altLang="en-US"/>
          </a:p>
        </p:txBody>
      </p:sp>
    </p:spTree>
    <p:extLst>
      <p:ext uri="{BB962C8B-B14F-4D97-AF65-F5344CB8AC3E}">
        <p14:creationId xmlns:p14="http://schemas.microsoft.com/office/powerpoint/2010/main" val="18239091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372B35-B5FA-401E-A9E3-C7B382C79C05}"/>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72863BA-6C75-4EFE-9370-1108D9ECB76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0F97155-5450-463B-BCE7-44A0D22C6C3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77EB810-1F35-467E-8796-6487E55C0934}"/>
              </a:ext>
            </a:extLst>
          </p:cNvPr>
          <p:cNvSpPr>
            <a:spLocks noGrp="1"/>
          </p:cNvSpPr>
          <p:nvPr>
            <p:ph type="dt" sz="half" idx="10"/>
          </p:nvPr>
        </p:nvSpPr>
        <p:spPr/>
        <p:txBody>
          <a:bodyPr/>
          <a:lstStyle/>
          <a:p>
            <a:fld id="{DC9C809A-8070-4BFC-BD9C-9E0BAF8D3B6F}" type="datetime1">
              <a:rPr kumimoji="1" lang="ja-JP" altLang="en-US" smtClean="0"/>
              <a:t>2025/7/25</a:t>
            </a:fld>
            <a:endParaRPr kumimoji="1" lang="ja-JP" altLang="en-US"/>
          </a:p>
        </p:txBody>
      </p:sp>
      <p:sp>
        <p:nvSpPr>
          <p:cNvPr id="6" name="フッター プレースホルダー 5">
            <a:extLst>
              <a:ext uri="{FF2B5EF4-FFF2-40B4-BE49-F238E27FC236}">
                <a16:creationId xmlns:a16="http://schemas.microsoft.com/office/drawing/2014/main" id="{7875052D-9C4B-4D28-92FB-721B08CEEDF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A1E48FB-693C-41E4-A116-25A2B048CA3F}"/>
              </a:ext>
            </a:extLst>
          </p:cNvPr>
          <p:cNvSpPr>
            <a:spLocks noGrp="1"/>
          </p:cNvSpPr>
          <p:nvPr>
            <p:ph type="sldNum" sz="quarter" idx="12"/>
          </p:nvPr>
        </p:nvSpPr>
        <p:spPr/>
        <p:txBody>
          <a:bodyPr/>
          <a:lstStyle/>
          <a:p>
            <a:fld id="{7D268AE6-66FE-4465-9C28-698CA5D7197B}" type="slidenum">
              <a:rPr kumimoji="1" lang="ja-JP" altLang="en-US" smtClean="0"/>
              <a:t>‹#›</a:t>
            </a:fld>
            <a:endParaRPr kumimoji="1" lang="ja-JP" altLang="en-US"/>
          </a:p>
        </p:txBody>
      </p:sp>
    </p:spTree>
    <p:extLst>
      <p:ext uri="{BB962C8B-B14F-4D97-AF65-F5344CB8AC3E}">
        <p14:creationId xmlns:p14="http://schemas.microsoft.com/office/powerpoint/2010/main" val="29248872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3EB17D-D5C5-4373-B374-1C3CD83D05C4}"/>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34B9013-49CB-4514-8C24-ED82585E8D3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a:extLst>
              <a:ext uri="{FF2B5EF4-FFF2-40B4-BE49-F238E27FC236}">
                <a16:creationId xmlns:a16="http://schemas.microsoft.com/office/drawing/2014/main" id="{C1B96493-2BBD-4B04-8FEB-E1AC767DDF5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15EC1D3-25AC-4098-BC40-17B293D6F09B}"/>
              </a:ext>
            </a:extLst>
          </p:cNvPr>
          <p:cNvSpPr>
            <a:spLocks noGrp="1"/>
          </p:cNvSpPr>
          <p:nvPr>
            <p:ph type="dt" sz="half" idx="10"/>
          </p:nvPr>
        </p:nvSpPr>
        <p:spPr/>
        <p:txBody>
          <a:bodyPr/>
          <a:lstStyle/>
          <a:p>
            <a:fld id="{D28CC475-446C-4E1A-A68C-623D8E97F5C4}" type="datetime1">
              <a:rPr kumimoji="1" lang="ja-JP" altLang="en-US" smtClean="0"/>
              <a:t>2025/7/25</a:t>
            </a:fld>
            <a:endParaRPr kumimoji="1" lang="ja-JP" altLang="en-US"/>
          </a:p>
        </p:txBody>
      </p:sp>
      <p:sp>
        <p:nvSpPr>
          <p:cNvPr id="6" name="フッター プレースホルダー 5">
            <a:extLst>
              <a:ext uri="{FF2B5EF4-FFF2-40B4-BE49-F238E27FC236}">
                <a16:creationId xmlns:a16="http://schemas.microsoft.com/office/drawing/2014/main" id="{01E16C04-1B49-4F01-A355-372A5FB39AA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A0169BF-C4CE-4C69-909D-56087793A0C4}"/>
              </a:ext>
            </a:extLst>
          </p:cNvPr>
          <p:cNvSpPr>
            <a:spLocks noGrp="1"/>
          </p:cNvSpPr>
          <p:nvPr>
            <p:ph type="sldNum" sz="quarter" idx="12"/>
          </p:nvPr>
        </p:nvSpPr>
        <p:spPr/>
        <p:txBody>
          <a:bodyPr/>
          <a:lstStyle/>
          <a:p>
            <a:fld id="{7D268AE6-66FE-4465-9C28-698CA5D7197B}" type="slidenum">
              <a:rPr kumimoji="1" lang="ja-JP" altLang="en-US" smtClean="0"/>
              <a:t>‹#›</a:t>
            </a:fld>
            <a:endParaRPr kumimoji="1" lang="ja-JP" altLang="en-US"/>
          </a:p>
        </p:txBody>
      </p:sp>
    </p:spTree>
    <p:extLst>
      <p:ext uri="{BB962C8B-B14F-4D97-AF65-F5344CB8AC3E}">
        <p14:creationId xmlns:p14="http://schemas.microsoft.com/office/powerpoint/2010/main" val="2686126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F45AA2-72F2-4662-8A97-1CA5BE00A37B}"/>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DBF2BFB-ECE3-4489-BAE0-1A016972CB8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F401C59-7273-4695-8EA7-981FB0726220}"/>
              </a:ext>
            </a:extLst>
          </p:cNvPr>
          <p:cNvSpPr>
            <a:spLocks noGrp="1"/>
          </p:cNvSpPr>
          <p:nvPr>
            <p:ph type="dt" sz="half" idx="10"/>
          </p:nvPr>
        </p:nvSpPr>
        <p:spPr/>
        <p:txBody>
          <a:bodyPr/>
          <a:lstStyle/>
          <a:p>
            <a:fld id="{7B882FD0-37EE-4E0F-BDA2-328588EC33C1}" type="datetime1">
              <a:rPr kumimoji="1" lang="ja-JP" altLang="en-US" smtClean="0"/>
              <a:t>2025/7/25</a:t>
            </a:fld>
            <a:endParaRPr kumimoji="1" lang="ja-JP" altLang="en-US"/>
          </a:p>
        </p:txBody>
      </p:sp>
      <p:sp>
        <p:nvSpPr>
          <p:cNvPr id="5" name="フッター プレースホルダー 4">
            <a:extLst>
              <a:ext uri="{FF2B5EF4-FFF2-40B4-BE49-F238E27FC236}">
                <a16:creationId xmlns:a16="http://schemas.microsoft.com/office/drawing/2014/main" id="{0E2D27A9-330E-4AFE-A4D7-A3F7519FEC0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5752008-8AE4-43E8-AE98-C41A057499AD}"/>
              </a:ext>
            </a:extLst>
          </p:cNvPr>
          <p:cNvSpPr>
            <a:spLocks noGrp="1"/>
          </p:cNvSpPr>
          <p:nvPr>
            <p:ph type="sldNum" sz="quarter" idx="12"/>
          </p:nvPr>
        </p:nvSpPr>
        <p:spPr/>
        <p:txBody>
          <a:bodyPr/>
          <a:lstStyle/>
          <a:p>
            <a:fld id="{7D268AE6-66FE-4465-9C28-698CA5D7197B}" type="slidenum">
              <a:rPr kumimoji="1" lang="ja-JP" altLang="en-US" smtClean="0"/>
              <a:t>‹#›</a:t>
            </a:fld>
            <a:endParaRPr kumimoji="1" lang="ja-JP" altLang="en-US"/>
          </a:p>
        </p:txBody>
      </p:sp>
    </p:spTree>
    <p:extLst>
      <p:ext uri="{BB962C8B-B14F-4D97-AF65-F5344CB8AC3E}">
        <p14:creationId xmlns:p14="http://schemas.microsoft.com/office/powerpoint/2010/main" val="40389240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A1301E5-27FB-4B4E-82DC-F15558932058}"/>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E6ED962-DDB8-4F62-B908-689C8B8F24E5}"/>
              </a:ext>
            </a:extLst>
          </p:cNvPr>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6C59BC3-3D66-4739-B56C-D0DFA9EB5D1D}"/>
              </a:ext>
            </a:extLst>
          </p:cNvPr>
          <p:cNvSpPr>
            <a:spLocks noGrp="1"/>
          </p:cNvSpPr>
          <p:nvPr>
            <p:ph type="dt" sz="half" idx="10"/>
          </p:nvPr>
        </p:nvSpPr>
        <p:spPr/>
        <p:txBody>
          <a:bodyPr/>
          <a:lstStyle/>
          <a:p>
            <a:fld id="{EB8A2CD5-2CFA-4927-9F1B-399B027FF5BE}" type="datetime1">
              <a:rPr kumimoji="1" lang="ja-JP" altLang="en-US" smtClean="0"/>
              <a:t>2025/7/25</a:t>
            </a:fld>
            <a:endParaRPr kumimoji="1" lang="ja-JP" altLang="en-US"/>
          </a:p>
        </p:txBody>
      </p:sp>
      <p:sp>
        <p:nvSpPr>
          <p:cNvPr id="5" name="フッター プレースホルダー 4">
            <a:extLst>
              <a:ext uri="{FF2B5EF4-FFF2-40B4-BE49-F238E27FC236}">
                <a16:creationId xmlns:a16="http://schemas.microsoft.com/office/drawing/2014/main" id="{35E3598C-3D95-44B4-B730-D01A0CE3755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302FD61-E581-4567-B89B-7675851FBD0D}"/>
              </a:ext>
            </a:extLst>
          </p:cNvPr>
          <p:cNvSpPr>
            <a:spLocks noGrp="1"/>
          </p:cNvSpPr>
          <p:nvPr>
            <p:ph type="sldNum" sz="quarter" idx="12"/>
          </p:nvPr>
        </p:nvSpPr>
        <p:spPr/>
        <p:txBody>
          <a:bodyPr/>
          <a:lstStyle/>
          <a:p>
            <a:fld id="{7D268AE6-66FE-4465-9C28-698CA5D7197B}" type="slidenum">
              <a:rPr kumimoji="1" lang="ja-JP" altLang="en-US" smtClean="0"/>
              <a:t>‹#›</a:t>
            </a:fld>
            <a:endParaRPr kumimoji="1" lang="ja-JP" altLang="en-US"/>
          </a:p>
        </p:txBody>
      </p:sp>
    </p:spTree>
    <p:extLst>
      <p:ext uri="{BB962C8B-B14F-4D97-AF65-F5344CB8AC3E}">
        <p14:creationId xmlns:p14="http://schemas.microsoft.com/office/powerpoint/2010/main" val="1705116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9DD06BC-9004-4A12-BDA3-D74803DD1F9F}" type="datetimeFigureOut">
              <a:rPr kumimoji="1" lang="ja-JP" altLang="en-US" smtClean="0"/>
              <a:t>2025/7/25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7F7C02E-022C-4772-8570-0BBA6BB3B7A3}" type="slidenum">
              <a:rPr kumimoji="1" lang="ja-JP" altLang="en-US" smtClean="0"/>
              <a:t>‹#›</a:t>
            </a:fld>
            <a:endParaRPr kumimoji="1" lang="ja-JP" altLang="en-US"/>
          </a:p>
        </p:txBody>
      </p:sp>
    </p:spTree>
    <p:extLst>
      <p:ext uri="{BB962C8B-B14F-4D97-AF65-F5344CB8AC3E}">
        <p14:creationId xmlns:p14="http://schemas.microsoft.com/office/powerpoint/2010/main" val="2737601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9DD06BC-9004-4A12-BDA3-D74803DD1F9F}" type="datetimeFigureOut">
              <a:rPr kumimoji="1" lang="ja-JP" altLang="en-US" smtClean="0"/>
              <a:t>2025/7/25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7F7C02E-022C-4772-8570-0BBA6BB3B7A3}" type="slidenum">
              <a:rPr kumimoji="1" lang="ja-JP" altLang="en-US" smtClean="0"/>
              <a:t>‹#›</a:t>
            </a:fld>
            <a:endParaRPr kumimoji="1" lang="ja-JP" altLang="en-US"/>
          </a:p>
        </p:txBody>
      </p:sp>
    </p:spTree>
    <p:extLst>
      <p:ext uri="{BB962C8B-B14F-4D97-AF65-F5344CB8AC3E}">
        <p14:creationId xmlns:p14="http://schemas.microsoft.com/office/powerpoint/2010/main" val="3017413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9DD06BC-9004-4A12-BDA3-D74803DD1F9F}" type="datetimeFigureOut">
              <a:rPr kumimoji="1" lang="ja-JP" altLang="en-US" smtClean="0"/>
              <a:t>2025/7/25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7F7C02E-022C-4772-8570-0BBA6BB3B7A3}" type="slidenum">
              <a:rPr kumimoji="1" lang="ja-JP" altLang="en-US" smtClean="0"/>
              <a:t>‹#›</a:t>
            </a:fld>
            <a:endParaRPr kumimoji="1" lang="ja-JP" altLang="en-US"/>
          </a:p>
        </p:txBody>
      </p:sp>
    </p:spTree>
    <p:extLst>
      <p:ext uri="{BB962C8B-B14F-4D97-AF65-F5344CB8AC3E}">
        <p14:creationId xmlns:p14="http://schemas.microsoft.com/office/powerpoint/2010/main" val="3538109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DD06BC-9004-4A12-BDA3-D74803DD1F9F}" type="datetimeFigureOut">
              <a:rPr kumimoji="1" lang="ja-JP" altLang="en-US" smtClean="0"/>
              <a:t>2025/7/25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7F7C02E-022C-4772-8570-0BBA6BB3B7A3}" type="slidenum">
              <a:rPr kumimoji="1" lang="ja-JP" altLang="en-US" smtClean="0"/>
              <a:t>‹#›</a:t>
            </a:fld>
            <a:endParaRPr kumimoji="1" lang="ja-JP" altLang="en-US"/>
          </a:p>
        </p:txBody>
      </p:sp>
    </p:spTree>
    <p:extLst>
      <p:ext uri="{BB962C8B-B14F-4D97-AF65-F5344CB8AC3E}">
        <p14:creationId xmlns:p14="http://schemas.microsoft.com/office/powerpoint/2010/main" val="1431199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9DD06BC-9004-4A12-BDA3-D74803DD1F9F}" type="datetimeFigureOut">
              <a:rPr kumimoji="1" lang="ja-JP" altLang="en-US" smtClean="0"/>
              <a:t>2025/7/25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7F7C02E-022C-4772-8570-0BBA6BB3B7A3}" type="slidenum">
              <a:rPr kumimoji="1" lang="ja-JP" altLang="en-US" smtClean="0"/>
              <a:t>‹#›</a:t>
            </a:fld>
            <a:endParaRPr kumimoji="1" lang="ja-JP" altLang="en-US"/>
          </a:p>
        </p:txBody>
      </p:sp>
    </p:spTree>
    <p:extLst>
      <p:ext uri="{BB962C8B-B14F-4D97-AF65-F5344CB8AC3E}">
        <p14:creationId xmlns:p14="http://schemas.microsoft.com/office/powerpoint/2010/main" val="441661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9DD06BC-9004-4A12-BDA3-D74803DD1F9F}" type="datetimeFigureOut">
              <a:rPr kumimoji="1" lang="ja-JP" altLang="en-US" smtClean="0"/>
              <a:t>2025/7/25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7F7C02E-022C-4772-8570-0BBA6BB3B7A3}" type="slidenum">
              <a:rPr kumimoji="1" lang="ja-JP" altLang="en-US" smtClean="0"/>
              <a:t>‹#›</a:t>
            </a:fld>
            <a:endParaRPr kumimoji="1" lang="ja-JP" altLang="en-US"/>
          </a:p>
        </p:txBody>
      </p:sp>
    </p:spTree>
    <p:extLst>
      <p:ext uri="{BB962C8B-B14F-4D97-AF65-F5344CB8AC3E}">
        <p14:creationId xmlns:p14="http://schemas.microsoft.com/office/powerpoint/2010/main" val="532885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DD06BC-9004-4A12-BDA3-D74803DD1F9F}" type="datetimeFigureOut">
              <a:rPr kumimoji="1" lang="ja-JP" altLang="en-US" smtClean="0"/>
              <a:t>2025/7/25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F7C02E-022C-4772-8570-0BBA6BB3B7A3}" type="slidenum">
              <a:rPr kumimoji="1" lang="ja-JP" altLang="en-US" smtClean="0"/>
              <a:t>‹#›</a:t>
            </a:fld>
            <a:endParaRPr kumimoji="1" lang="ja-JP" altLang="en-US"/>
          </a:p>
        </p:txBody>
      </p:sp>
    </p:spTree>
    <p:extLst>
      <p:ext uri="{BB962C8B-B14F-4D97-AF65-F5344CB8AC3E}">
        <p14:creationId xmlns:p14="http://schemas.microsoft.com/office/powerpoint/2010/main" val="25026236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Meiryo UI" panose="020B0604030504040204" pitchFamily="50" charset="-128"/>
                <a:ea typeface="Meiryo UI" panose="020B0604030504040204" pitchFamily="50" charset="-128"/>
              </a:defRPr>
            </a:lvl1pPr>
          </a:lstStyle>
          <a:p>
            <a:fld id="{47544CF8-F5AC-413A-83F5-87AEE2D26D05}" type="datetime1">
              <a:rPr lang="ja-JP" altLang="en-US" smtClean="0"/>
              <a:t>2025/7/25</a:t>
            </a:fld>
            <a:endParaRPr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Meiryo UI" panose="020B0604030504040204" pitchFamily="50" charset="-128"/>
                <a:ea typeface="Meiryo UI" panose="020B0604030504040204" pitchFamily="50" charset="-128"/>
              </a:defRPr>
            </a:lvl1pPr>
          </a:lstStyle>
          <a:p>
            <a:endParaRPr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Meiryo UI" panose="020B0604030504040204" pitchFamily="50" charset="-128"/>
                <a:ea typeface="Meiryo UI" panose="020B0604030504040204" pitchFamily="50" charset="-128"/>
              </a:defRPr>
            </a:lvl1pPr>
          </a:lstStyle>
          <a:p>
            <a:fld id="{FDC12EB7-9942-4677-93FF-97448FA2B5F1}" type="slidenum">
              <a:rPr lang="ja-JP" altLang="en-US" smtClean="0"/>
              <a:pPr/>
              <a:t>‹#›</a:t>
            </a:fld>
            <a:endParaRPr lang="ja-JP" altLang="en-US" dirty="0"/>
          </a:p>
        </p:txBody>
      </p:sp>
    </p:spTree>
    <p:extLst>
      <p:ext uri="{BB962C8B-B14F-4D97-AF65-F5344CB8AC3E}">
        <p14:creationId xmlns:p14="http://schemas.microsoft.com/office/powerpoint/2010/main" val="215386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kumimoji="1" sz="4400" kern="1200">
          <a:solidFill>
            <a:schemeClr val="tx1"/>
          </a:solidFill>
          <a:latin typeface="Meiryo UI" panose="020B0604030504040204" pitchFamily="50" charset="-128"/>
          <a:ea typeface="Meiryo UI" panose="020B0604030504040204" pitchFamily="50" charset="-128"/>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eiryo UI" panose="020B0604030504040204" pitchFamily="50" charset="-128"/>
          <a:ea typeface="Meiryo UI" panose="020B0604030504040204"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36A5324-A3CE-426B-8AED-A68CA40E60E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36BB493-6BD6-4B10-A23E-8F651A72433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FBF95A8-8E9C-4448-BD91-4431789066A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EF0CD88-1282-40E3-BF1E-3E0F96B7AD45}" type="datetime1">
              <a:rPr kumimoji="1" lang="ja-JP" altLang="en-US" smtClean="0"/>
              <a:t>2025/7/25</a:t>
            </a:fld>
            <a:endParaRPr kumimoji="1" lang="ja-JP" altLang="en-US"/>
          </a:p>
        </p:txBody>
      </p:sp>
      <p:sp>
        <p:nvSpPr>
          <p:cNvPr id="5" name="フッター プレースホルダー 4">
            <a:extLst>
              <a:ext uri="{FF2B5EF4-FFF2-40B4-BE49-F238E27FC236}">
                <a16:creationId xmlns:a16="http://schemas.microsoft.com/office/drawing/2014/main" id="{FE96A6FF-EEF5-4528-8A5F-29D267D5983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1D8D0967-186B-4E46-9472-8205FD607A4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D268AE6-66FE-4465-9C28-698CA5D7197B}" type="slidenum">
              <a:rPr kumimoji="1" lang="ja-JP" altLang="en-US" smtClean="0"/>
              <a:t>‹#›</a:t>
            </a:fld>
            <a:endParaRPr kumimoji="1" lang="ja-JP" altLang="en-US"/>
          </a:p>
        </p:txBody>
      </p:sp>
    </p:spTree>
    <p:extLst>
      <p:ext uri="{BB962C8B-B14F-4D97-AF65-F5344CB8AC3E}">
        <p14:creationId xmlns:p14="http://schemas.microsoft.com/office/powerpoint/2010/main" val="20597398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nakazawa@kochi-u.ac.jp"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6.gif"/><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0.wmf"/><Relationship Id="rId4" Type="http://schemas.openxmlformats.org/officeDocument/2006/relationships/image" Target="../media/image39.wmf"/></Relationships>
</file>

<file path=ppt/slides/_rels/slide39.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0.wmf"/><Relationship Id="rId4" Type="http://schemas.openxmlformats.org/officeDocument/2006/relationships/image" Target="../media/image39.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9.wmf"/><Relationship Id="rId4" Type="http://schemas.openxmlformats.org/officeDocument/2006/relationships/image" Target="../media/image40.wmf"/></Relationships>
</file>

<file path=ppt/slides/_rels/slide41.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51.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1.wmf"/><Relationship Id="rId5" Type="http://schemas.openxmlformats.org/officeDocument/2006/relationships/image" Target="../media/image50.wmf"/><Relationship Id="rId4" Type="http://schemas.openxmlformats.org/officeDocument/2006/relationships/image" Target="../media/image49.wmf"/></Relationships>
</file>

<file path=ppt/slides/_rels/slide52.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slideLayout" Target="../slideLayouts/slideLayout2.xml"/><Relationship Id="rId5" Type="http://schemas.openxmlformats.org/officeDocument/2006/relationships/image" Target="../media/image52.wmf"/><Relationship Id="rId4" Type="http://schemas.openxmlformats.org/officeDocument/2006/relationships/image" Target="../media/image40.w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GIF"/><Relationship Id="rId1" Type="http://schemas.openxmlformats.org/officeDocument/2006/relationships/slideLayout" Target="../slideLayouts/slideLayout13.xml"/><Relationship Id="rId5" Type="http://schemas.openxmlformats.org/officeDocument/2006/relationships/image" Target="../media/image58.jpeg"/><Relationship Id="rId4" Type="http://schemas.openxmlformats.org/officeDocument/2006/relationships/image" Target="../media/image57.GIF"/></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61.jfif"/><Relationship Id="rId2" Type="http://schemas.openxmlformats.org/officeDocument/2006/relationships/image" Target="../media/image60.jfif"/><Relationship Id="rId1" Type="http://schemas.openxmlformats.org/officeDocument/2006/relationships/slideLayout" Target="../slideLayouts/slideLayout13.xml"/><Relationship Id="rId4" Type="http://schemas.openxmlformats.org/officeDocument/2006/relationships/image" Target="../media/image62.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DE0DAC-29A7-4558-A2E5-1E45A758D8EB}"/>
              </a:ext>
            </a:extLst>
          </p:cNvPr>
          <p:cNvSpPr>
            <a:spLocks noGrp="1"/>
          </p:cNvSpPr>
          <p:nvPr>
            <p:ph type="ctrTitle"/>
          </p:nvPr>
        </p:nvSpPr>
        <p:spPr/>
        <p:txBody>
          <a:bodyPr>
            <a:normAutofit/>
          </a:bodyPr>
          <a:lstStyle/>
          <a:p>
            <a:r>
              <a:rPr lang="ja-JP" altLang="en-US" dirty="0">
                <a:latin typeface="Meiryo UI" panose="020B0604030504040204" pitchFamily="50" charset="-128"/>
                <a:ea typeface="Meiryo UI" panose="020B0604030504040204" pitchFamily="50" charset="-128"/>
              </a:rPr>
              <a:t>人口減少時代の処方箋</a:t>
            </a:r>
            <a:br>
              <a:rPr lang="en-US" altLang="ja-JP" dirty="0">
                <a:latin typeface="Meiryo UI" panose="020B0604030504040204" pitchFamily="50" charset="-128"/>
                <a:ea typeface="Meiryo UI" panose="020B0604030504040204" pitchFamily="50" charset="-128"/>
              </a:rPr>
            </a:br>
            <a:br>
              <a:rPr lang="en-US" altLang="ja-JP" dirty="0">
                <a:latin typeface="Meiryo UI" panose="020B0604030504040204" pitchFamily="50" charset="-128"/>
                <a:ea typeface="Meiryo UI" panose="020B0604030504040204" pitchFamily="50" charset="-128"/>
              </a:rPr>
            </a:br>
            <a:r>
              <a:rPr lang="ja-JP" altLang="en-US" sz="3600" dirty="0">
                <a:latin typeface="Meiryo UI" panose="020B0604030504040204" pitchFamily="50" charset="-128"/>
                <a:ea typeface="Meiryo UI" panose="020B0604030504040204" pitchFamily="50" charset="-128"/>
              </a:rPr>
              <a:t> 地域経済循環がつくるレジリエンス</a:t>
            </a:r>
            <a:endParaRPr kumimoji="1" lang="ja-JP" altLang="en-US" dirty="0">
              <a:latin typeface="Meiryo UI" panose="020B0604030504040204" pitchFamily="50" charset="-128"/>
              <a:ea typeface="Meiryo UI" panose="020B0604030504040204" pitchFamily="50" charset="-128"/>
            </a:endParaRPr>
          </a:p>
        </p:txBody>
      </p:sp>
      <p:sp>
        <p:nvSpPr>
          <p:cNvPr id="3" name="字幕 2">
            <a:extLst>
              <a:ext uri="{FF2B5EF4-FFF2-40B4-BE49-F238E27FC236}">
                <a16:creationId xmlns:a16="http://schemas.microsoft.com/office/drawing/2014/main" id="{050C7C8A-589F-4FAC-A3D1-B7B8744EBDDC}"/>
              </a:ext>
            </a:extLst>
          </p:cNvPr>
          <p:cNvSpPr>
            <a:spLocks noGrp="1"/>
          </p:cNvSpPr>
          <p:nvPr>
            <p:ph type="subTitle" idx="1"/>
          </p:nvPr>
        </p:nvSpPr>
        <p:spPr>
          <a:xfrm>
            <a:off x="1143000" y="4341074"/>
            <a:ext cx="6858000" cy="1655762"/>
          </a:xfrm>
        </p:spPr>
        <p:txBody>
          <a:bodyPr>
            <a:normAutofit lnSpcReduction="10000"/>
          </a:bodyPr>
          <a:lstStyle/>
          <a:p>
            <a:r>
              <a:rPr lang="ja-JP" altLang="en-US" sz="2000" dirty="0">
                <a:latin typeface="Meiryo UI" panose="020B0604030504040204" pitchFamily="50" charset="-128"/>
                <a:ea typeface="Meiryo UI" panose="020B0604030504040204" pitchFamily="50" charset="-128"/>
              </a:rPr>
              <a:t>高知大学地域協働学部教授</a:t>
            </a:r>
            <a:endParaRPr lang="en-US" altLang="ja-JP" sz="2000" dirty="0">
              <a:latin typeface="Meiryo UI" panose="020B0604030504040204" pitchFamily="50" charset="-128"/>
              <a:ea typeface="Meiryo UI" panose="020B0604030504040204" pitchFamily="50" charset="-128"/>
            </a:endParaRPr>
          </a:p>
          <a:p>
            <a:r>
              <a:rPr kumimoji="1" lang="ja-JP" altLang="en-US" sz="2800" dirty="0">
                <a:latin typeface="Meiryo UI" panose="020B0604030504040204" pitchFamily="50" charset="-128"/>
                <a:ea typeface="Meiryo UI" panose="020B0604030504040204" pitchFamily="50" charset="-128"/>
              </a:rPr>
              <a:t>中澤純治</a:t>
            </a:r>
            <a:endParaRPr kumimoji="1" lang="en-US" altLang="ja-JP" sz="2800" dirty="0">
              <a:latin typeface="Meiryo UI" panose="020B0604030504040204" pitchFamily="50" charset="-128"/>
              <a:ea typeface="Meiryo UI" panose="020B0604030504040204" pitchFamily="50" charset="-128"/>
            </a:endParaRPr>
          </a:p>
          <a:p>
            <a:r>
              <a:rPr lang="en-US" altLang="ja-JP" sz="2000" dirty="0">
                <a:latin typeface="Meiryo UI" panose="020B0604030504040204" pitchFamily="50" charset="-128"/>
                <a:ea typeface="Meiryo UI" panose="020B0604030504040204" pitchFamily="50" charset="-128"/>
                <a:hlinkClick r:id="rId2"/>
              </a:rPr>
              <a:t>nakazawa@kochi-u.ac.jp</a:t>
            </a:r>
            <a:endParaRPr lang="en-US" altLang="ja-JP" sz="2000" dirty="0">
              <a:latin typeface="Meiryo UI" panose="020B0604030504040204" pitchFamily="50" charset="-128"/>
              <a:ea typeface="Meiryo UI" panose="020B0604030504040204" pitchFamily="50" charset="-128"/>
            </a:endParaRPr>
          </a:p>
          <a:p>
            <a:r>
              <a:rPr kumimoji="1" lang="en-US" altLang="ja-JP" sz="2000" dirty="0">
                <a:latin typeface="Meiryo UI" panose="020B0604030504040204" pitchFamily="50" charset="-128"/>
                <a:ea typeface="Meiryo UI" panose="020B0604030504040204" pitchFamily="50" charset="-128"/>
              </a:rPr>
              <a:t>Ver.0712</a:t>
            </a:r>
          </a:p>
        </p:txBody>
      </p:sp>
    </p:spTree>
    <p:extLst>
      <p:ext uri="{BB962C8B-B14F-4D97-AF65-F5344CB8AC3E}">
        <p14:creationId xmlns:p14="http://schemas.microsoft.com/office/powerpoint/2010/main" val="248066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31424" cy="548680"/>
          </a:xfrm>
        </p:spPr>
        <p:txBody>
          <a:bodyPr>
            <a:noAutofit/>
          </a:bodyPr>
          <a:lstStyle/>
          <a:p>
            <a:pPr algn="l"/>
            <a:r>
              <a:rPr kumimoji="1" lang="ja-JP" altLang="en-US" sz="2800" dirty="0">
                <a:latin typeface="Meiryo UI" panose="020B0604030504040204" pitchFamily="50" charset="-128"/>
                <a:ea typeface="Meiryo UI" panose="020B0604030504040204" pitchFamily="50" charset="-128"/>
                <a:cs typeface="Meiryo UI" panose="020B0604030504040204" pitchFamily="50" charset="-128"/>
              </a:rPr>
              <a:t>■協働型まちづくりの実践</a:t>
            </a:r>
          </a:p>
        </p:txBody>
      </p:sp>
      <p:sp>
        <p:nvSpPr>
          <p:cNvPr id="3" name="コンテンツ プレースホルダー 2"/>
          <p:cNvSpPr>
            <a:spLocks noGrp="1"/>
          </p:cNvSpPr>
          <p:nvPr>
            <p:ph idx="1"/>
          </p:nvPr>
        </p:nvSpPr>
        <p:spPr>
          <a:xfrm>
            <a:off x="457200" y="883742"/>
            <a:ext cx="8229600" cy="5242421"/>
          </a:xfrm>
        </p:spPr>
        <p:txBody>
          <a:bodyPr>
            <a:normAutofit/>
          </a:bodyPr>
          <a:lstStyle/>
          <a:p>
            <a:r>
              <a:rPr lang="ja-JP" altLang="en-US" sz="2400" dirty="0">
                <a:latin typeface="Meiryo UI" panose="020B0604030504040204" pitchFamily="50" charset="-128"/>
                <a:ea typeface="Meiryo UI" panose="020B0604030504040204" pitchFamily="50" charset="-128"/>
                <a:cs typeface="Meiryo UI" panose="020B0604030504040204" pitchFamily="50" charset="-128"/>
              </a:rPr>
              <a:t>旧西土佐村中組集落</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dirty="0">
                <a:latin typeface="Meiryo UI" panose="020B0604030504040204" pitchFamily="50" charset="-128"/>
                <a:ea typeface="Meiryo UI" panose="020B0604030504040204" pitchFamily="50" charset="-128"/>
                <a:cs typeface="Meiryo UI" panose="020B0604030504040204" pitchFamily="50" charset="-128"/>
              </a:rPr>
              <a:t>高知市内から車で</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時間</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分</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2400" dirty="0">
                <a:latin typeface="Meiryo UI" panose="020B0604030504040204" pitchFamily="50" charset="-128"/>
                <a:ea typeface="Meiryo UI" panose="020B0604030504040204" pitchFamily="50" charset="-128"/>
                <a:cs typeface="Meiryo UI" panose="020B0604030504040204" pitchFamily="50" charset="-128"/>
              </a:rPr>
              <a:t>人口は</a:t>
            </a:r>
            <a:r>
              <a:rPr kumimoji="1" lang="en-US" altLang="ja-JP" sz="2400" dirty="0">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2400" dirty="0">
                <a:latin typeface="Meiryo UI" panose="020B0604030504040204" pitchFamily="50" charset="-128"/>
                <a:ea typeface="Meiryo UI" panose="020B0604030504040204" pitchFamily="50" charset="-128"/>
                <a:cs typeface="Meiryo UI" panose="020B0604030504040204" pitchFamily="50" charset="-128"/>
              </a:rPr>
              <a:t>戸</a:t>
            </a:r>
            <a:r>
              <a:rPr kumimoji="1" lang="en-US" altLang="ja-JP" sz="2400" dirty="0">
                <a:latin typeface="Meiryo UI" panose="020B0604030504040204" pitchFamily="50" charset="-128"/>
                <a:ea typeface="Meiryo UI" panose="020B0604030504040204" pitchFamily="50" charset="-128"/>
                <a:cs typeface="Meiryo UI" panose="020B0604030504040204" pitchFamily="50" charset="-128"/>
              </a:rPr>
              <a:t>85</a:t>
            </a:r>
            <a:r>
              <a:rPr kumimoji="1" lang="ja-JP" altLang="en-US" sz="2400" dirty="0">
                <a:latin typeface="Meiryo UI" panose="020B0604030504040204" pitchFamily="50" charset="-128"/>
                <a:ea typeface="Meiryo UI" panose="020B0604030504040204" pitchFamily="50" charset="-128"/>
                <a:cs typeface="Meiryo UI" panose="020B0604030504040204" pitchFamily="50" charset="-128"/>
              </a:rPr>
              <a:t>人</a:t>
            </a:r>
            <a:endParaRPr kumimoji="1"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dirty="0">
                <a:latin typeface="Meiryo UI" panose="020B0604030504040204" pitchFamily="50" charset="-128"/>
                <a:ea typeface="Meiryo UI" panose="020B0604030504040204" pitchFamily="50" charset="-128"/>
                <a:cs typeface="Meiryo UI" panose="020B0604030504040204" pitchFamily="50" charset="-128"/>
              </a:rPr>
              <a:t>主要産業は農業（兼業）</a:t>
            </a:r>
            <a:endParaRPr kumimoji="1"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E3FF617E-7C14-4FD4-99A9-A467C4DB45DC}" type="slidenum">
              <a:rPr kumimoji="1" lang="ja-JP" altLang="en-US" smtClean="0"/>
              <a:t>10</a:t>
            </a:fld>
            <a:endParaRPr kumimoji="1" lang="ja-JP" altLang="en-US"/>
          </a:p>
        </p:txBody>
      </p:sp>
      <p:pic>
        <p:nvPicPr>
          <p:cNvPr id="3074" name="Picture 2" descr="C:\Users\nakazawa\Desktop\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356992"/>
            <a:ext cx="3384376" cy="2538282"/>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1115616" y="6021288"/>
            <a:ext cx="7344816"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豆乳ににがりを入れただけで枠に入れて固める前のやわらかいおぼろ状の豆腐</a:t>
            </a:r>
            <a:endParaRPr kumimoji="1"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1475656" y="2907869"/>
            <a:ext cx="2736304" cy="369332"/>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cs typeface="Meiryo UI" panose="020B0604030504040204" pitchFamily="50" charset="-128"/>
              </a:rPr>
              <a:t>中組の「ふわふわどうふ」</a:t>
            </a:r>
          </a:p>
        </p:txBody>
      </p:sp>
      <p:pic>
        <p:nvPicPr>
          <p:cNvPr id="9" name="Picture 2" descr="C:\Users\nakazawa-lab\Desktop\新しいフォルダ (2)\1月\70_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2" y="2147232"/>
            <a:ext cx="3643777" cy="2419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4475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31424" cy="548680"/>
          </a:xfrm>
        </p:spPr>
        <p:txBody>
          <a:bodyPr>
            <a:noAutofit/>
          </a:bodyPr>
          <a:lstStyle/>
          <a:p>
            <a:pPr algn="l"/>
            <a:r>
              <a:rPr kumimoji="1" lang="ja-JP" altLang="en-US" sz="2800" dirty="0">
                <a:latin typeface="Meiryo UI" panose="020B0604030504040204" pitchFamily="50" charset="-128"/>
                <a:ea typeface="Meiryo UI" panose="020B0604030504040204" pitchFamily="50" charset="-128"/>
                <a:cs typeface="Meiryo UI" panose="020B0604030504040204" pitchFamily="50" charset="-128"/>
              </a:rPr>
              <a:t>■協働型まちづくりの実践</a:t>
            </a:r>
          </a:p>
        </p:txBody>
      </p:sp>
      <p:sp>
        <p:nvSpPr>
          <p:cNvPr id="4" name="スライド番号プレースホルダー 3"/>
          <p:cNvSpPr>
            <a:spLocks noGrp="1"/>
          </p:cNvSpPr>
          <p:nvPr>
            <p:ph type="sldNum" sz="quarter" idx="12"/>
          </p:nvPr>
        </p:nvSpPr>
        <p:spPr/>
        <p:txBody>
          <a:bodyPr/>
          <a:lstStyle/>
          <a:p>
            <a:fld id="{E3FF617E-7C14-4FD4-99A9-A467C4DB45DC}" type="slidenum">
              <a:rPr kumimoji="1" lang="ja-JP" altLang="en-US" smtClean="0"/>
              <a:t>11</a:t>
            </a:fld>
            <a:endParaRPr kumimoji="1" lang="ja-JP" altLang="en-US"/>
          </a:p>
        </p:txBody>
      </p:sp>
      <p:pic>
        <p:nvPicPr>
          <p:cNvPr id="11" name="図 10">
            <a:extLst>
              <a:ext uri="{FF2B5EF4-FFF2-40B4-BE49-F238E27FC236}">
                <a16:creationId xmlns:a16="http://schemas.microsoft.com/office/drawing/2014/main" id="{697F9A24-CA35-44D8-8298-5439CE93A1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741" y="638944"/>
            <a:ext cx="3240021" cy="2430016"/>
          </a:xfrm>
          <a:prstGeom prst="rect">
            <a:avLst/>
          </a:prstGeom>
        </p:spPr>
      </p:pic>
      <p:sp>
        <p:nvSpPr>
          <p:cNvPr id="12" name="テキスト ボックス 11">
            <a:extLst>
              <a:ext uri="{FF2B5EF4-FFF2-40B4-BE49-F238E27FC236}">
                <a16:creationId xmlns:a16="http://schemas.microsoft.com/office/drawing/2014/main" id="{341C6CE4-1D4A-43BE-BEC9-0B16375228B3}"/>
              </a:ext>
            </a:extLst>
          </p:cNvPr>
          <p:cNvSpPr txBox="1"/>
          <p:nvPr/>
        </p:nvSpPr>
        <p:spPr>
          <a:xfrm>
            <a:off x="711127" y="3081536"/>
            <a:ext cx="3456384" cy="338554"/>
          </a:xfrm>
          <a:prstGeom prst="rect">
            <a:avLst/>
          </a:prstGeom>
          <a:noFill/>
        </p:spPr>
        <p:txBody>
          <a:bodyPr wrap="square" rtlCol="0">
            <a:spAutoFit/>
          </a:bodyPr>
          <a:lstStyle/>
          <a:p>
            <a:r>
              <a:rPr kumimoji="1" lang="ja-JP" altLang="en-US" sz="1600" dirty="0">
                <a:latin typeface="Meiryo UI" panose="020B0604030504040204" pitchFamily="50" charset="-128"/>
                <a:ea typeface="Meiryo UI" panose="020B0604030504040204" pitchFamily="50" charset="-128"/>
              </a:rPr>
              <a:t>黒潮町蜷川地区　</a:t>
            </a:r>
            <a:r>
              <a:rPr kumimoji="1" lang="en-US" altLang="ja-JP" sz="1600" dirty="0">
                <a:latin typeface="Meiryo UI" panose="020B0604030504040204" pitchFamily="50" charset="-128"/>
                <a:ea typeface="Meiryo UI" panose="020B0604030504040204" pitchFamily="50" charset="-128"/>
              </a:rPr>
              <a:t>20</a:t>
            </a:r>
            <a:r>
              <a:rPr kumimoji="1" lang="ja-JP" altLang="en-US" sz="1600" dirty="0">
                <a:latin typeface="Meiryo UI" panose="020B0604030504040204" pitchFamily="50" charset="-128"/>
                <a:ea typeface="Meiryo UI" panose="020B0604030504040204" pitchFamily="50" charset="-128"/>
              </a:rPr>
              <a:t>年ぶりの運動会</a:t>
            </a:r>
          </a:p>
        </p:txBody>
      </p:sp>
      <p:sp>
        <p:nvSpPr>
          <p:cNvPr id="14" name="テキスト ボックス 13">
            <a:extLst>
              <a:ext uri="{FF2B5EF4-FFF2-40B4-BE49-F238E27FC236}">
                <a16:creationId xmlns:a16="http://schemas.microsoft.com/office/drawing/2014/main" id="{D439A2CE-3681-49D6-B137-B7356F85E1CC}"/>
              </a:ext>
            </a:extLst>
          </p:cNvPr>
          <p:cNvSpPr txBox="1"/>
          <p:nvPr/>
        </p:nvSpPr>
        <p:spPr>
          <a:xfrm>
            <a:off x="4811514" y="6093296"/>
            <a:ext cx="3792933"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四万十町大正中津川地区</a:t>
            </a:r>
            <a:r>
              <a:rPr kumimoji="1" lang="ja-JP" altLang="en-US" sz="1600" dirty="0">
                <a:latin typeface="Meiryo UI" panose="020B0604030504040204" pitchFamily="50" charset="-128"/>
                <a:ea typeface="Meiryo UI" panose="020B0604030504040204" pitchFamily="50" charset="-128"/>
              </a:rPr>
              <a:t>　民話絵本作成</a:t>
            </a:r>
          </a:p>
        </p:txBody>
      </p:sp>
      <p:pic>
        <p:nvPicPr>
          <p:cNvPr id="15" name="図 14">
            <a:extLst>
              <a:ext uri="{FF2B5EF4-FFF2-40B4-BE49-F238E27FC236}">
                <a16:creationId xmlns:a16="http://schemas.microsoft.com/office/drawing/2014/main" id="{063EE1FD-E8D7-4A92-9C6A-5CA8296E4A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6491" y="638944"/>
            <a:ext cx="3240021" cy="2430016"/>
          </a:xfrm>
          <a:prstGeom prst="rect">
            <a:avLst/>
          </a:prstGeom>
        </p:spPr>
      </p:pic>
      <p:sp>
        <p:nvSpPr>
          <p:cNvPr id="17" name="テキスト ボックス 16">
            <a:extLst>
              <a:ext uri="{FF2B5EF4-FFF2-40B4-BE49-F238E27FC236}">
                <a16:creationId xmlns:a16="http://schemas.microsoft.com/office/drawing/2014/main" id="{ECDC422E-856F-43F0-8D26-5D1415BDE2AB}"/>
              </a:ext>
            </a:extLst>
          </p:cNvPr>
          <p:cNvSpPr txBox="1"/>
          <p:nvPr/>
        </p:nvSpPr>
        <p:spPr>
          <a:xfrm>
            <a:off x="5004048" y="3090446"/>
            <a:ext cx="3456384" cy="338554"/>
          </a:xfrm>
          <a:prstGeom prst="rect">
            <a:avLst/>
          </a:prstGeom>
          <a:noFill/>
        </p:spPr>
        <p:txBody>
          <a:bodyPr wrap="square" rtlCol="0">
            <a:spAutoFit/>
          </a:bodyPr>
          <a:lstStyle/>
          <a:p>
            <a:r>
              <a:rPr kumimoji="1" lang="ja-JP" altLang="en-US" sz="1600" dirty="0">
                <a:latin typeface="Meiryo UI" panose="020B0604030504040204" pitchFamily="50" charset="-128"/>
                <a:ea typeface="Meiryo UI" panose="020B0604030504040204" pitchFamily="50" charset="-128"/>
              </a:rPr>
              <a:t>高知市日曜市　学生支援団体の設立</a:t>
            </a:r>
          </a:p>
        </p:txBody>
      </p:sp>
      <p:pic>
        <p:nvPicPr>
          <p:cNvPr id="18" name="図 17">
            <a:extLst>
              <a:ext uri="{FF2B5EF4-FFF2-40B4-BE49-F238E27FC236}">
                <a16:creationId xmlns:a16="http://schemas.microsoft.com/office/drawing/2014/main" id="{15593FE2-7627-4D10-B7AD-2423C0A036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127" y="4005064"/>
            <a:ext cx="3276227" cy="1852446"/>
          </a:xfrm>
          <a:prstGeom prst="rect">
            <a:avLst/>
          </a:prstGeom>
        </p:spPr>
      </p:pic>
      <p:pic>
        <p:nvPicPr>
          <p:cNvPr id="20" name="図 19" descr="C:\Users\nakazawa\OneDrive - kochi-u.ac.jp\デスクトップ\001キャプチャ.GIF">
            <a:extLst>
              <a:ext uri="{FF2B5EF4-FFF2-40B4-BE49-F238E27FC236}">
                <a16:creationId xmlns:a16="http://schemas.microsoft.com/office/drawing/2014/main" id="{17359E30-FCA0-4571-BAB2-6FD6BFB64A1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5384" y="3892979"/>
            <a:ext cx="1935632" cy="1964531"/>
          </a:xfrm>
          <a:prstGeom prst="rect">
            <a:avLst/>
          </a:prstGeom>
          <a:noFill/>
          <a:ln>
            <a:noFill/>
          </a:ln>
        </p:spPr>
      </p:pic>
      <p:sp>
        <p:nvSpPr>
          <p:cNvPr id="21" name="テキスト ボックス 20">
            <a:extLst>
              <a:ext uri="{FF2B5EF4-FFF2-40B4-BE49-F238E27FC236}">
                <a16:creationId xmlns:a16="http://schemas.microsoft.com/office/drawing/2014/main" id="{388F78C6-2708-4C31-984D-FE783EC3BA67}"/>
              </a:ext>
            </a:extLst>
          </p:cNvPr>
          <p:cNvSpPr txBox="1"/>
          <p:nvPr/>
        </p:nvSpPr>
        <p:spPr>
          <a:xfrm>
            <a:off x="876103" y="6170196"/>
            <a:ext cx="3456384"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大豊</a:t>
            </a:r>
            <a:r>
              <a:rPr kumimoji="1" lang="ja-JP" altLang="en-US" sz="1600" dirty="0">
                <a:latin typeface="Meiryo UI" panose="020B0604030504040204" pitchFamily="50" charset="-128"/>
                <a:ea typeface="Meiryo UI" panose="020B0604030504040204" pitchFamily="50" charset="-128"/>
              </a:rPr>
              <a:t>町　</a:t>
            </a:r>
            <a:r>
              <a:rPr kumimoji="1" lang="en-US" altLang="ja-JP" sz="1600" dirty="0">
                <a:latin typeface="Meiryo UI" panose="020B0604030504040204" pitchFamily="50" charset="-128"/>
                <a:ea typeface="Meiryo UI" panose="020B0604030504040204" pitchFamily="50" charset="-128"/>
              </a:rPr>
              <a:t>PR</a:t>
            </a:r>
            <a:r>
              <a:rPr kumimoji="1" lang="ja-JP" altLang="en-US" sz="1600" dirty="0">
                <a:latin typeface="Meiryo UI" panose="020B0604030504040204" pitchFamily="50" charset="-128"/>
                <a:ea typeface="Meiryo UI" panose="020B0604030504040204" pitchFamily="50" charset="-128"/>
              </a:rPr>
              <a:t>動画作成</a:t>
            </a:r>
          </a:p>
        </p:txBody>
      </p:sp>
    </p:spTree>
    <p:extLst>
      <p:ext uri="{BB962C8B-B14F-4D97-AF65-F5344CB8AC3E}">
        <p14:creationId xmlns:p14="http://schemas.microsoft.com/office/powerpoint/2010/main" val="2950862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17E2BFAA-4B70-4DA2-BD21-7FFE95F5B3D1}"/>
              </a:ext>
            </a:extLst>
          </p:cNvPr>
          <p:cNvSpPr>
            <a:spLocks noGrp="1"/>
          </p:cNvSpPr>
          <p:nvPr>
            <p:ph type="title"/>
          </p:nvPr>
        </p:nvSpPr>
        <p:spPr/>
        <p:txBody>
          <a:bodyPr>
            <a:normAutofit/>
          </a:bodyPr>
          <a:lstStyle/>
          <a:p>
            <a:r>
              <a:rPr lang="ja-JP" altLang="en-US" sz="3200" dirty="0">
                <a:latin typeface="Meiryo UI" panose="020B0604030504040204" pitchFamily="50" charset="-128"/>
                <a:ea typeface="Meiryo UI" panose="020B0604030504040204" pitchFamily="50" charset="-128"/>
              </a:rPr>
              <a:t>１．地域経済の問題と割れバケツ理論</a:t>
            </a:r>
            <a:endParaRPr kumimoji="1" lang="ja-JP" altLang="en-US" sz="3200" dirty="0">
              <a:latin typeface="Meiryo UI" panose="020B0604030504040204" pitchFamily="50" charset="-128"/>
              <a:ea typeface="Meiryo UI" panose="020B0604030504040204" pitchFamily="50" charset="-128"/>
            </a:endParaRPr>
          </a:p>
        </p:txBody>
      </p:sp>
      <p:sp>
        <p:nvSpPr>
          <p:cNvPr id="5" name="テキスト プレースホルダー 4">
            <a:extLst>
              <a:ext uri="{FF2B5EF4-FFF2-40B4-BE49-F238E27FC236}">
                <a16:creationId xmlns:a16="http://schemas.microsoft.com/office/drawing/2014/main" id="{DFB73D2C-9AB9-44BB-8115-40DB7B55AC82}"/>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159822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latin typeface="Meiryo UI" panose="020B0604030504040204" pitchFamily="50" charset="-128"/>
                <a:ea typeface="Meiryo UI" panose="020B0604030504040204" pitchFamily="50" charset="-128"/>
              </a:rPr>
              <a:t>地域が抱えている課題</a:t>
            </a:r>
          </a:p>
        </p:txBody>
      </p:sp>
      <p:sp>
        <p:nvSpPr>
          <p:cNvPr id="10" name="コンテンツ プレースホルダー 9"/>
          <p:cNvSpPr>
            <a:spLocks noGrp="1"/>
          </p:cNvSpPr>
          <p:nvPr>
            <p:ph idx="1"/>
          </p:nvPr>
        </p:nvSpPr>
        <p:spPr/>
        <p:txBody>
          <a:bodyPr>
            <a:normAutofit/>
          </a:bodyPr>
          <a:lstStyle/>
          <a:p>
            <a:pPr marL="0" indent="0">
              <a:buNone/>
            </a:pPr>
            <a:r>
              <a:rPr kumimoji="1" lang="ja-JP" altLang="en-US" dirty="0">
                <a:latin typeface="Meiryo UI" panose="020B0604030504040204" pitchFamily="50" charset="-128"/>
                <a:ea typeface="Meiryo UI" panose="020B0604030504040204" pitchFamily="50" charset="-128"/>
              </a:rPr>
              <a:t>地域が抱えている問題</a:t>
            </a:r>
            <a:endParaRPr kumimoji="1" lang="en-US" altLang="ja-JP" dirty="0">
              <a:latin typeface="Meiryo UI" panose="020B0604030504040204" pitchFamily="50" charset="-128"/>
              <a:ea typeface="Meiryo UI" panose="020B0604030504040204" pitchFamily="50" charset="-128"/>
            </a:endParaRPr>
          </a:p>
          <a:p>
            <a:pPr lvl="1"/>
            <a:r>
              <a:rPr kumimoji="1" lang="ja-JP" altLang="en-US" sz="2400" dirty="0">
                <a:latin typeface="Meiryo UI" panose="020B0604030504040204" pitchFamily="50" charset="-128"/>
                <a:ea typeface="Meiryo UI" panose="020B0604030504040204" pitchFamily="50" charset="-128"/>
              </a:rPr>
              <a:t>人口減少（少子高齢化、都市一極集中）</a:t>
            </a:r>
            <a:endParaRPr kumimoji="1" lang="en-US" altLang="ja-JP" sz="2400" dirty="0">
              <a:latin typeface="Meiryo UI" panose="020B0604030504040204" pitchFamily="50" charset="-128"/>
              <a:ea typeface="Meiryo UI" panose="020B0604030504040204" pitchFamily="50" charset="-128"/>
            </a:endParaRPr>
          </a:p>
          <a:p>
            <a:pPr lvl="1"/>
            <a:r>
              <a:rPr lang="ja-JP" altLang="en-US" sz="2400" dirty="0">
                <a:latin typeface="Meiryo UI" panose="020B0604030504040204" pitchFamily="50" charset="-128"/>
                <a:ea typeface="Meiryo UI" panose="020B0604030504040204" pitchFamily="50" charset="-128"/>
              </a:rPr>
              <a:t>地域経済の疲弊（地域間格差）</a:t>
            </a:r>
            <a:endParaRPr lang="en-US" altLang="ja-JP" sz="2400" dirty="0">
              <a:latin typeface="Meiryo UI" panose="020B0604030504040204" pitchFamily="50" charset="-128"/>
              <a:ea typeface="Meiryo UI" panose="020B0604030504040204" pitchFamily="50" charset="-128"/>
            </a:endParaRPr>
          </a:p>
          <a:p>
            <a:pPr lvl="1"/>
            <a:r>
              <a:rPr kumimoji="1" lang="ja-JP" altLang="en-US" sz="2400" dirty="0">
                <a:latin typeface="Meiryo UI" panose="020B0604030504040204" pitchFamily="50" charset="-128"/>
                <a:ea typeface="Meiryo UI" panose="020B0604030504040204" pitchFamily="50" charset="-128"/>
              </a:rPr>
              <a:t>雇用（働く場所がない）</a:t>
            </a:r>
            <a:endParaRPr kumimoji="1" lang="en-US" altLang="ja-JP" sz="2400" dirty="0">
              <a:latin typeface="Meiryo UI" panose="020B0604030504040204" pitchFamily="50" charset="-128"/>
              <a:ea typeface="Meiryo UI" panose="020B0604030504040204" pitchFamily="50" charset="-128"/>
            </a:endParaRPr>
          </a:p>
          <a:p>
            <a:pPr lvl="1"/>
            <a:r>
              <a:rPr lang="ja-JP" altLang="en-US" sz="2400" dirty="0">
                <a:latin typeface="Meiryo UI" panose="020B0604030504040204" pitchFamily="50" charset="-128"/>
                <a:ea typeface="Meiryo UI" panose="020B0604030504040204" pitchFamily="50" charset="-128"/>
              </a:rPr>
              <a:t>コミュニティーの崩壊（町内会の維持困難）</a:t>
            </a:r>
            <a:endParaRPr lang="en-US" altLang="ja-JP" sz="2400" dirty="0">
              <a:latin typeface="Meiryo UI" panose="020B0604030504040204" pitchFamily="50" charset="-128"/>
              <a:ea typeface="Meiryo UI" panose="020B0604030504040204" pitchFamily="50" charset="-128"/>
            </a:endParaRPr>
          </a:p>
          <a:p>
            <a:pPr lvl="1"/>
            <a:r>
              <a:rPr lang="ja-JP" altLang="en-US" sz="2400" dirty="0">
                <a:latin typeface="Meiryo UI" panose="020B0604030504040204" pitchFamily="50" charset="-128"/>
                <a:ea typeface="Meiryo UI" panose="020B0604030504040204" pitchFamily="50" charset="-128"/>
              </a:rPr>
              <a:t>山林の荒廃（環境問題）</a:t>
            </a:r>
            <a:endParaRPr lang="en-US" altLang="ja-JP" sz="2400" dirty="0">
              <a:latin typeface="Meiryo UI" panose="020B0604030504040204" pitchFamily="50" charset="-128"/>
              <a:ea typeface="Meiryo UI" panose="020B0604030504040204" pitchFamily="50" charset="-128"/>
            </a:endParaRPr>
          </a:p>
          <a:p>
            <a:pPr lvl="1"/>
            <a:r>
              <a:rPr lang="ja-JP" altLang="en-US" sz="2400" dirty="0">
                <a:latin typeface="Meiryo UI" panose="020B0604030504040204" pitchFamily="50" charset="-128"/>
                <a:ea typeface="Meiryo UI" panose="020B0604030504040204" pitchFamily="50" charset="-128"/>
              </a:rPr>
              <a:t>伝統文化の維持困難（祭りなど）</a:t>
            </a:r>
            <a:endParaRPr lang="en-US" altLang="ja-JP" sz="2400" dirty="0">
              <a:latin typeface="Meiryo UI" panose="020B0604030504040204" pitchFamily="50" charset="-128"/>
              <a:ea typeface="Meiryo UI" panose="020B0604030504040204" pitchFamily="50" charset="-128"/>
            </a:endParaRPr>
          </a:p>
          <a:p>
            <a:pPr marL="0" indent="0">
              <a:buNone/>
            </a:pPr>
            <a:r>
              <a:rPr kumimoji="1" lang="ja-JP" altLang="en-US" dirty="0">
                <a:latin typeface="Meiryo UI" panose="020B0604030504040204" pitchFamily="50" charset="-128"/>
                <a:ea typeface="Meiryo UI" panose="020B0604030504040204" pitchFamily="50" charset="-128"/>
              </a:rPr>
              <a:t>など、多数の問題があります。</a:t>
            </a:r>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endParaRPr kumimoji="1" lang="ja-JP" altLang="en-US"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86689FF1-0A07-4F44-8AFF-4C9C78DC9540}"/>
              </a:ext>
            </a:extLst>
          </p:cNvPr>
          <p:cNvSpPr>
            <a:spLocks noGrp="1"/>
          </p:cNvSpPr>
          <p:nvPr>
            <p:ph type="sldNum" sz="quarter" idx="12"/>
          </p:nvPr>
        </p:nvSpPr>
        <p:spPr/>
        <p:txBody>
          <a:bodyPr/>
          <a:lstStyle/>
          <a:p>
            <a:fld id="{BC55BFF0-F8B8-4B05-96B9-EEDC1F591BD6}" type="slidenum">
              <a:rPr kumimoji="1" lang="ja-JP" altLang="en-US" smtClean="0"/>
              <a:t>13</a:t>
            </a:fld>
            <a:endParaRPr kumimoji="1" lang="ja-JP" altLang="en-US"/>
          </a:p>
        </p:txBody>
      </p:sp>
    </p:spTree>
    <p:extLst>
      <p:ext uri="{BB962C8B-B14F-4D97-AF65-F5344CB8AC3E}">
        <p14:creationId xmlns:p14="http://schemas.microsoft.com/office/powerpoint/2010/main" val="2297610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Meiryo UI" panose="020B0604030504040204" pitchFamily="50" charset="-128"/>
                <a:ea typeface="Meiryo UI" panose="020B0604030504040204" pitchFamily="50" charset="-128"/>
              </a:rPr>
              <a:t>例えば人口問題</a:t>
            </a:r>
          </a:p>
        </p:txBody>
      </p:sp>
      <p:pic>
        <p:nvPicPr>
          <p:cNvPr id="5" name="コンテンツ プレースホルダー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4" y="1639341"/>
            <a:ext cx="2894744" cy="4525963"/>
          </a:xfrm>
        </p:spPr>
      </p:pic>
      <p:sp>
        <p:nvSpPr>
          <p:cNvPr id="4" name="スライド番号プレースホルダー 3"/>
          <p:cNvSpPr>
            <a:spLocks noGrp="1"/>
          </p:cNvSpPr>
          <p:nvPr>
            <p:ph type="sldNum" sz="quarter" idx="12"/>
          </p:nvPr>
        </p:nvSpPr>
        <p:spPr/>
        <p:txBody>
          <a:bodyPr/>
          <a:lstStyle/>
          <a:p>
            <a:fld id="{FDC12EB7-9942-4677-93FF-97448FA2B5F1}" type="slidenum">
              <a:rPr kumimoji="1" lang="ja-JP" altLang="en-US" smtClean="0"/>
              <a:t>14</a:t>
            </a:fld>
            <a:endParaRPr kumimoji="1" lang="ja-JP" altLang="en-US"/>
          </a:p>
        </p:txBody>
      </p:sp>
      <p:pic>
        <p:nvPicPr>
          <p:cNvPr id="2051" name="Picture 3" descr="C:\Users\nakazawa\Desktop\0ee94f4ecce02b97c965a13edabeb8c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412776"/>
            <a:ext cx="6112396" cy="4683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943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Meiryo UI" panose="020B0604030504040204" pitchFamily="50" charset="-128"/>
                <a:ea typeface="Meiryo UI" panose="020B0604030504040204" pitchFamily="50" charset="-128"/>
              </a:rPr>
              <a:t>日本の将来人口</a:t>
            </a:r>
          </a:p>
        </p:txBody>
      </p:sp>
      <p:pic>
        <p:nvPicPr>
          <p:cNvPr id="5" name="コンテンツ プレースホルダー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9096" y="1600200"/>
            <a:ext cx="6525807" cy="4525963"/>
          </a:xfrm>
        </p:spPr>
      </p:pic>
      <p:sp>
        <p:nvSpPr>
          <p:cNvPr id="4" name="スライド番号プレースホルダー 3"/>
          <p:cNvSpPr>
            <a:spLocks noGrp="1"/>
          </p:cNvSpPr>
          <p:nvPr>
            <p:ph type="sldNum" sz="quarter" idx="12"/>
          </p:nvPr>
        </p:nvSpPr>
        <p:spPr/>
        <p:txBody>
          <a:bodyPr/>
          <a:lstStyle/>
          <a:p>
            <a:fld id="{FDC12EB7-9942-4677-93FF-97448FA2B5F1}" type="slidenum">
              <a:rPr kumimoji="1" lang="ja-JP" altLang="en-US" smtClean="0"/>
              <a:t>15</a:t>
            </a:fld>
            <a:endParaRPr kumimoji="1" lang="ja-JP" altLang="en-US"/>
          </a:p>
        </p:txBody>
      </p:sp>
    </p:spTree>
    <p:extLst>
      <p:ext uri="{BB962C8B-B14F-4D97-AF65-F5344CB8AC3E}">
        <p14:creationId xmlns:p14="http://schemas.microsoft.com/office/powerpoint/2010/main" val="396710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9275A1-8B0C-4880-A881-545D956F7A5C}"/>
              </a:ext>
            </a:extLst>
          </p:cNvPr>
          <p:cNvSpPr>
            <a:spLocks noGrp="1"/>
          </p:cNvSpPr>
          <p:nvPr>
            <p:ph type="title"/>
          </p:nvPr>
        </p:nvSpPr>
        <p:spPr/>
        <p:txBody>
          <a:bodyPr>
            <a:normAutofit/>
          </a:bodyPr>
          <a:lstStyle/>
          <a:p>
            <a:r>
              <a:rPr kumimoji="1" lang="ja-JP" altLang="en-US" dirty="0">
                <a:latin typeface="Meiryo UI" panose="020B0604030504040204" pitchFamily="50" charset="-128"/>
                <a:ea typeface="Meiryo UI" panose="020B0604030504040204" pitchFamily="50" charset="-128"/>
              </a:rPr>
              <a:t>どれだけ変化が激しいかというと・・・</a:t>
            </a:r>
          </a:p>
        </p:txBody>
      </p:sp>
      <p:sp>
        <p:nvSpPr>
          <p:cNvPr id="4" name="スライド番号プレースホルダー 3">
            <a:extLst>
              <a:ext uri="{FF2B5EF4-FFF2-40B4-BE49-F238E27FC236}">
                <a16:creationId xmlns:a16="http://schemas.microsoft.com/office/drawing/2014/main" id="{F370DE2B-33EF-4143-9E43-775D49B1DA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12EB7-9942-4677-93FF-97448FA2B5F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pic>
        <p:nvPicPr>
          <p:cNvPr id="7" name="コンテンツ プレースホルダー 6">
            <a:extLst>
              <a:ext uri="{FF2B5EF4-FFF2-40B4-BE49-F238E27FC236}">
                <a16:creationId xmlns:a16="http://schemas.microsoft.com/office/drawing/2014/main" id="{52AB8896-A94D-4360-98C4-6A7EB3CF17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9322" y="1548240"/>
            <a:ext cx="6851374" cy="4983218"/>
          </a:xfrm>
        </p:spPr>
      </p:pic>
    </p:spTree>
    <p:extLst>
      <p:ext uri="{BB962C8B-B14F-4D97-AF65-F5344CB8AC3E}">
        <p14:creationId xmlns:p14="http://schemas.microsoft.com/office/powerpoint/2010/main" val="2828130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Meiryo UI" panose="020B0604030504040204" pitchFamily="50" charset="-128"/>
                <a:ea typeface="Meiryo UI" panose="020B0604030504040204" pitchFamily="50" charset="-128"/>
              </a:rPr>
              <a:t>実は減少が激しいのは地方圏</a:t>
            </a:r>
            <a:endParaRPr kumimoji="1" lang="ja-JP" altLang="en-US" dirty="0">
              <a:latin typeface="Meiryo UI" panose="020B0604030504040204" pitchFamily="50" charset="-128"/>
              <a:ea typeface="Meiryo UI" panose="020B0604030504040204" pitchFamily="50" charset="-128"/>
            </a:endParaRPr>
          </a:p>
        </p:txBody>
      </p:sp>
      <p:pic>
        <p:nvPicPr>
          <p:cNvPr id="5" name="コンテンツ プレースホルダー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8581" y="1690689"/>
            <a:ext cx="7621064" cy="4143953"/>
          </a:xfrm>
        </p:spPr>
      </p:pic>
      <p:sp>
        <p:nvSpPr>
          <p:cNvPr id="4" name="スライド番号プレースホルダー 3"/>
          <p:cNvSpPr>
            <a:spLocks noGrp="1"/>
          </p:cNvSpPr>
          <p:nvPr>
            <p:ph type="sldNum" sz="quarter" idx="12"/>
          </p:nvPr>
        </p:nvSpPr>
        <p:spPr/>
        <p:txBody>
          <a:bodyPr/>
          <a:lstStyle/>
          <a:p>
            <a:fld id="{FDC12EB7-9942-4677-93FF-97448FA2B5F1}" type="slidenum">
              <a:rPr kumimoji="1" lang="ja-JP" altLang="en-US" smtClean="0"/>
              <a:t>17</a:t>
            </a:fld>
            <a:endParaRPr kumimoji="1" lang="ja-JP" altLang="en-US" dirty="0"/>
          </a:p>
        </p:txBody>
      </p:sp>
      <p:sp>
        <p:nvSpPr>
          <p:cNvPr id="6" name="テキスト ボックス 5">
            <a:extLst>
              <a:ext uri="{FF2B5EF4-FFF2-40B4-BE49-F238E27FC236}">
                <a16:creationId xmlns:a16="http://schemas.microsoft.com/office/drawing/2014/main" id="{AA3D1771-4CB0-4607-B5B2-40E123DE0BCF}"/>
              </a:ext>
            </a:extLst>
          </p:cNvPr>
          <p:cNvSpPr txBox="1"/>
          <p:nvPr/>
        </p:nvSpPr>
        <p:spPr>
          <a:xfrm>
            <a:off x="3304175" y="5980080"/>
            <a:ext cx="3153775" cy="2308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出所</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第</a:t>
            </a:r>
            <a:r>
              <a:rPr kumimoji="1" lang="en-US" altLang="ja-JP" sz="900" dirty="0">
                <a:latin typeface="Meiryo UI" panose="020B0604030504040204" pitchFamily="50" charset="-128"/>
                <a:ea typeface="Meiryo UI" panose="020B0604030504040204" pitchFamily="50" charset="-128"/>
              </a:rPr>
              <a:t>4</a:t>
            </a:r>
            <a:r>
              <a:rPr kumimoji="1" lang="ja-JP" altLang="en-US" sz="900" dirty="0">
                <a:latin typeface="Meiryo UI" panose="020B0604030504040204" pitchFamily="50" charset="-128"/>
                <a:ea typeface="Meiryo UI" panose="020B0604030504040204" pitchFamily="50" charset="-128"/>
              </a:rPr>
              <a:t>回「選択する未来」委員会 </a:t>
            </a:r>
            <a:r>
              <a:rPr kumimoji="1" lang="en-US" altLang="ja-JP" sz="900" dirty="0">
                <a:latin typeface="Meiryo UI" panose="020B0604030504040204" pitchFamily="50" charset="-128"/>
                <a:ea typeface="Meiryo UI" panose="020B0604030504040204" pitchFamily="50" charset="-128"/>
              </a:rPr>
              <a:t>2014.3.14</a:t>
            </a:r>
            <a:endParaRPr kumimoji="1" lang="ja-JP" altLang="en-US"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5917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6">
            <a:extLst>
              <a:ext uri="{FF2B5EF4-FFF2-40B4-BE49-F238E27FC236}">
                <a16:creationId xmlns:a16="http://schemas.microsoft.com/office/drawing/2014/main" id="{0F2D5BD1-DC13-4613-8327-C2A208FE3E24}"/>
              </a:ext>
            </a:extLst>
          </p:cNvPr>
          <p:cNvPicPr>
            <a:picLocks noGrp="1" noChangeAspect="1"/>
          </p:cNvPicPr>
          <p:nvPr>
            <p:ph idx="1"/>
          </p:nvPr>
        </p:nvPicPr>
        <p:blipFill>
          <a:blip r:embed="rId2"/>
          <a:stretch>
            <a:fillRect/>
          </a:stretch>
        </p:blipFill>
        <p:spPr>
          <a:xfrm>
            <a:off x="179512" y="586610"/>
            <a:ext cx="8552589" cy="6271390"/>
          </a:xfrm>
          <a:prstGeom prst="rect">
            <a:avLst/>
          </a:prstGeom>
        </p:spPr>
      </p:pic>
      <p:sp>
        <p:nvSpPr>
          <p:cNvPr id="2" name="タイトル 1"/>
          <p:cNvSpPr>
            <a:spLocks noGrp="1"/>
          </p:cNvSpPr>
          <p:nvPr>
            <p:ph type="title"/>
          </p:nvPr>
        </p:nvSpPr>
        <p:spPr>
          <a:xfrm>
            <a:off x="457200" y="0"/>
            <a:ext cx="8229600" cy="639763"/>
          </a:xfrm>
        </p:spPr>
        <p:txBody>
          <a:bodyPr>
            <a:normAutofit fontScale="90000"/>
          </a:bodyPr>
          <a:lstStyle/>
          <a:p>
            <a:r>
              <a:rPr kumimoji="1" lang="ja-JP" altLang="en-US" dirty="0">
                <a:latin typeface="Meiryo UI" panose="020B0604030504040204" pitchFamily="50" charset="-128"/>
                <a:ea typeface="Meiryo UI" panose="020B0604030504040204" pitchFamily="50" charset="-128"/>
              </a:rPr>
              <a:t>人口とサービス施設の関係</a:t>
            </a:r>
          </a:p>
        </p:txBody>
      </p:sp>
      <p:sp>
        <p:nvSpPr>
          <p:cNvPr id="4" name="スライド番号プレースホルダー 3"/>
          <p:cNvSpPr>
            <a:spLocks noGrp="1"/>
          </p:cNvSpPr>
          <p:nvPr>
            <p:ph type="sldNum" sz="quarter" idx="12"/>
          </p:nvPr>
        </p:nvSpPr>
        <p:spPr/>
        <p:txBody>
          <a:bodyPr/>
          <a:lstStyle/>
          <a:p>
            <a:fld id="{FDC12EB7-9942-4677-93FF-97448FA2B5F1}" type="slidenum">
              <a:rPr kumimoji="1" lang="ja-JP" altLang="en-US" smtClean="0"/>
              <a:t>18</a:t>
            </a:fld>
            <a:endParaRPr kumimoji="1" lang="ja-JP" altLang="en-US"/>
          </a:p>
        </p:txBody>
      </p:sp>
    </p:spTree>
    <p:extLst>
      <p:ext uri="{BB962C8B-B14F-4D97-AF65-F5344CB8AC3E}">
        <p14:creationId xmlns:p14="http://schemas.microsoft.com/office/powerpoint/2010/main" val="2570513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Meiryo UI" panose="020B0604030504040204" pitchFamily="50" charset="-128"/>
                <a:ea typeface="Meiryo UI" panose="020B0604030504040204" pitchFamily="50" charset="-128"/>
              </a:rPr>
              <a:t>どうしてこうなった？</a:t>
            </a:r>
          </a:p>
        </p:txBody>
      </p:sp>
      <p:pic>
        <p:nvPicPr>
          <p:cNvPr id="5" name="コンテンツ プレースホルダー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1740" y="1844824"/>
            <a:ext cx="4680520" cy="3421358"/>
          </a:xfrm>
        </p:spPr>
      </p:pic>
      <p:sp>
        <p:nvSpPr>
          <p:cNvPr id="4" name="スライド番号プレースホルダー 3"/>
          <p:cNvSpPr>
            <a:spLocks noGrp="1"/>
          </p:cNvSpPr>
          <p:nvPr>
            <p:ph type="sldNum" sz="quarter" idx="12"/>
          </p:nvPr>
        </p:nvSpPr>
        <p:spPr/>
        <p:txBody>
          <a:bodyPr/>
          <a:lstStyle/>
          <a:p>
            <a:fld id="{FDC12EB7-9942-4677-93FF-97448FA2B5F1}" type="slidenum">
              <a:rPr kumimoji="1" lang="ja-JP" altLang="en-US" smtClean="0"/>
              <a:t>19</a:t>
            </a:fld>
            <a:endParaRPr kumimoji="1" lang="ja-JP" altLang="en-US"/>
          </a:p>
        </p:txBody>
      </p:sp>
      <p:sp>
        <p:nvSpPr>
          <p:cNvPr id="3" name="テキスト ボックス 2">
            <a:extLst>
              <a:ext uri="{FF2B5EF4-FFF2-40B4-BE49-F238E27FC236}">
                <a16:creationId xmlns:a16="http://schemas.microsoft.com/office/drawing/2014/main" id="{00A0933C-6B56-4607-BAFB-FBA0EE37A295}"/>
              </a:ext>
            </a:extLst>
          </p:cNvPr>
          <p:cNvSpPr txBox="1"/>
          <p:nvPr/>
        </p:nvSpPr>
        <p:spPr>
          <a:xfrm>
            <a:off x="2231740" y="5440885"/>
            <a:ext cx="6738731" cy="369332"/>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（出所）小柳津英知「地方都市消滅」を巡る議論と富山県への示唆」</a:t>
            </a:r>
            <a:endParaRPr kumimoji="1" lang="en-US" altLang="ja-JP" sz="900" dirty="0">
              <a:latin typeface="Meiryo UI" panose="020B0604030504040204" pitchFamily="50" charset="-128"/>
              <a:ea typeface="Meiryo UI" panose="020B0604030504040204" pitchFamily="50" charset="-128"/>
            </a:endParaRPr>
          </a:p>
          <a:p>
            <a:r>
              <a:rPr kumimoji="1" lang="en-US" altLang="ja-JP" sz="900" dirty="0">
                <a:latin typeface="Meiryo UI" panose="020B0604030504040204" pitchFamily="50" charset="-128"/>
                <a:ea typeface="Meiryo UI" panose="020B0604030504040204" pitchFamily="50" charset="-128"/>
              </a:rPr>
              <a:t>https://www.pref.toyama.jp/sections/1015/ecm/back/2015apr/tokushu/index1.html</a:t>
            </a:r>
            <a:endParaRPr kumimoji="1" lang="ja-JP" altLang="en-US"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37233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DE0DAC-29A7-4558-A2E5-1E45A758D8EB}"/>
              </a:ext>
            </a:extLst>
          </p:cNvPr>
          <p:cNvSpPr>
            <a:spLocks noGrp="1"/>
          </p:cNvSpPr>
          <p:nvPr>
            <p:ph type="title"/>
          </p:nvPr>
        </p:nvSpPr>
        <p:spPr>
          <a:xfrm>
            <a:off x="0" y="0"/>
            <a:ext cx="9144000" cy="563671"/>
          </a:xfrm>
        </p:spPr>
        <p:txBody>
          <a:bodyPr>
            <a:noAutofit/>
          </a:bodyPr>
          <a:lstStyle/>
          <a:p>
            <a:r>
              <a:rPr lang="ja-JP" altLang="en-US" sz="2800" dirty="0">
                <a:latin typeface="Meiryo UI" panose="020B0604030504040204" pitchFamily="50" charset="-128"/>
                <a:ea typeface="Meiryo UI" panose="020B0604030504040204" pitchFamily="50" charset="-128"/>
              </a:rPr>
              <a:t>■今日お話ししたいこと</a:t>
            </a:r>
            <a:endParaRPr kumimoji="1" lang="ja-JP" altLang="en-US" sz="2800" dirty="0">
              <a:latin typeface="Meiryo UI" panose="020B0604030504040204" pitchFamily="50" charset="-128"/>
              <a:ea typeface="Meiryo UI" panose="020B0604030504040204" pitchFamily="50" charset="-128"/>
            </a:endParaRPr>
          </a:p>
        </p:txBody>
      </p:sp>
      <p:sp>
        <p:nvSpPr>
          <p:cNvPr id="3" name="字幕 2">
            <a:extLst>
              <a:ext uri="{FF2B5EF4-FFF2-40B4-BE49-F238E27FC236}">
                <a16:creationId xmlns:a16="http://schemas.microsoft.com/office/drawing/2014/main" id="{050C7C8A-589F-4FAC-A3D1-B7B8744EBDDC}"/>
              </a:ext>
            </a:extLst>
          </p:cNvPr>
          <p:cNvSpPr>
            <a:spLocks noGrp="1"/>
          </p:cNvSpPr>
          <p:nvPr>
            <p:ph idx="1"/>
          </p:nvPr>
        </p:nvSpPr>
        <p:spPr>
          <a:xfrm>
            <a:off x="628650" y="870559"/>
            <a:ext cx="7886700" cy="5306404"/>
          </a:xfrm>
        </p:spPr>
        <p:txBody>
          <a:bodyPr>
            <a:normAutofit/>
          </a:bodyPr>
          <a:lstStyle/>
          <a:p>
            <a:pPr marL="0" indent="0">
              <a:buNone/>
            </a:pPr>
            <a:r>
              <a:rPr kumimoji="1" lang="ja-JP" altLang="en-US" sz="2400" dirty="0">
                <a:latin typeface="Meiryo UI" panose="020B0604030504040204" pitchFamily="50" charset="-128"/>
                <a:ea typeface="Meiryo UI" panose="020B0604030504040204" pitchFamily="50" charset="-128"/>
              </a:rPr>
              <a:t>自己紹介</a:t>
            </a:r>
            <a:endParaRPr kumimoji="1" lang="en-US" altLang="ja-JP" sz="2400" dirty="0">
              <a:latin typeface="Meiryo UI" panose="020B0604030504040204" pitchFamily="50" charset="-128"/>
              <a:ea typeface="Meiryo UI" panose="020B0604030504040204" pitchFamily="50" charset="-128"/>
            </a:endParaRPr>
          </a:p>
          <a:p>
            <a:endParaRPr lang="en-US" altLang="ja-JP" sz="2400" dirty="0">
              <a:latin typeface="Meiryo UI" panose="020B0604030504040204" pitchFamily="50" charset="-128"/>
              <a:ea typeface="Meiryo UI" panose="020B0604030504040204" pitchFamily="50" charset="-128"/>
            </a:endParaRPr>
          </a:p>
          <a:p>
            <a:pPr marL="0" indent="0">
              <a:buNone/>
            </a:pPr>
            <a:r>
              <a:rPr lang="ja-JP" altLang="en-US" sz="2400" dirty="0">
                <a:latin typeface="Meiryo UI" panose="020B0604030504040204" pitchFamily="50" charset="-128"/>
                <a:ea typeface="Meiryo UI" panose="020B0604030504040204" pitchFamily="50" charset="-128"/>
              </a:rPr>
              <a:t>１．地域経済の問題と割れバケツ理論</a:t>
            </a:r>
            <a:endParaRPr lang="en-US" altLang="ja-JP" sz="2400" dirty="0">
              <a:latin typeface="Meiryo UI" panose="020B0604030504040204" pitchFamily="50" charset="-128"/>
              <a:ea typeface="Meiryo UI" panose="020B0604030504040204" pitchFamily="50" charset="-128"/>
            </a:endParaRPr>
          </a:p>
          <a:p>
            <a:pPr marL="0" indent="0">
              <a:buNone/>
            </a:pPr>
            <a:endParaRPr kumimoji="1" lang="en-US" altLang="ja-JP" sz="2400" dirty="0">
              <a:latin typeface="Meiryo UI" panose="020B0604030504040204" pitchFamily="50" charset="-128"/>
              <a:ea typeface="Meiryo UI" panose="020B0604030504040204" pitchFamily="50" charset="-128"/>
            </a:endParaRPr>
          </a:p>
          <a:p>
            <a:pPr marL="0" indent="0">
              <a:buNone/>
            </a:pPr>
            <a:r>
              <a:rPr lang="ja-JP" altLang="en-US" sz="2400" dirty="0">
                <a:latin typeface="Meiryo UI" panose="020B0604030504040204" pitchFamily="50" charset="-128"/>
                <a:ea typeface="Meiryo UI" panose="020B0604030504040204" pitchFamily="50" charset="-128"/>
              </a:rPr>
              <a:t>２．地域経済循環を強化する</a:t>
            </a:r>
            <a:r>
              <a:rPr lang="en-US" altLang="ja-JP" sz="2400" dirty="0">
                <a:latin typeface="Meiryo UI" panose="020B0604030504040204" pitchFamily="50" charset="-128"/>
                <a:ea typeface="Meiryo UI" panose="020B0604030504040204" pitchFamily="50" charset="-128"/>
              </a:rPr>
              <a:t>2</a:t>
            </a:r>
            <a:r>
              <a:rPr lang="ja-JP" altLang="en-US" sz="2400" dirty="0" err="1">
                <a:latin typeface="Meiryo UI" panose="020B0604030504040204" pitchFamily="50" charset="-128"/>
                <a:ea typeface="Meiryo UI" panose="020B0604030504040204" pitchFamily="50" charset="-128"/>
              </a:rPr>
              <a:t>つの</a:t>
            </a:r>
            <a:r>
              <a:rPr lang="ja-JP" altLang="en-US" sz="2400" dirty="0">
                <a:latin typeface="Meiryo UI" panose="020B0604030504040204" pitchFamily="50" charset="-128"/>
                <a:ea typeface="Meiryo UI" panose="020B0604030504040204" pitchFamily="50" charset="-128"/>
              </a:rPr>
              <a:t>アプローチ</a:t>
            </a:r>
            <a:endParaRPr lang="en-US" altLang="ja-JP" sz="2400" dirty="0">
              <a:latin typeface="Meiryo UI" panose="020B0604030504040204" pitchFamily="50" charset="-128"/>
              <a:ea typeface="Meiryo UI" panose="020B0604030504040204" pitchFamily="50" charset="-128"/>
            </a:endParaRPr>
          </a:p>
          <a:p>
            <a:pPr marL="0" indent="0">
              <a:buNone/>
            </a:pPr>
            <a:endParaRPr kumimoji="1" lang="en-US" altLang="ja-JP" sz="2400" dirty="0">
              <a:latin typeface="Meiryo UI" panose="020B0604030504040204" pitchFamily="50" charset="-128"/>
              <a:ea typeface="Meiryo UI" panose="020B0604030504040204" pitchFamily="50" charset="-128"/>
            </a:endParaRPr>
          </a:p>
          <a:p>
            <a:pPr marL="0" indent="0">
              <a:buNone/>
            </a:pPr>
            <a:r>
              <a:rPr lang="ja-JP" altLang="en-US" sz="2400" dirty="0">
                <a:latin typeface="Meiryo UI" panose="020B0604030504040204" pitchFamily="50" charset="-128"/>
                <a:ea typeface="Meiryo UI" panose="020B0604030504040204" pitchFamily="50" charset="-128"/>
              </a:rPr>
              <a:t>３．政策の方向性と参考事例</a:t>
            </a:r>
            <a:endParaRPr lang="en-US" altLang="ja-JP" sz="2400" dirty="0">
              <a:latin typeface="Meiryo UI" panose="020B0604030504040204" pitchFamily="50" charset="-128"/>
              <a:ea typeface="Meiryo UI" panose="020B0604030504040204" pitchFamily="50" charset="-128"/>
            </a:endParaRPr>
          </a:p>
          <a:p>
            <a:pPr marL="0" indent="0">
              <a:buNone/>
            </a:pPr>
            <a:endParaRPr kumimoji="1" lang="en-US" altLang="ja-JP" sz="2400" dirty="0">
              <a:latin typeface="Meiryo UI" panose="020B0604030504040204" pitchFamily="50" charset="-128"/>
              <a:ea typeface="Meiryo UI" panose="020B0604030504040204" pitchFamily="50" charset="-128"/>
            </a:endParaRPr>
          </a:p>
          <a:p>
            <a:pPr marL="0" indent="0">
              <a:buNone/>
            </a:pPr>
            <a:r>
              <a:rPr lang="ja-JP" altLang="en-US" sz="2400" dirty="0">
                <a:latin typeface="Meiryo UI" panose="020B0604030504040204" pitchFamily="50" charset="-128"/>
                <a:ea typeface="Meiryo UI" panose="020B0604030504040204" pitchFamily="50" charset="-128"/>
              </a:rPr>
              <a:t>４．地域経済の未来に向けて </a:t>
            </a:r>
            <a:endParaRPr lang="en-US" altLang="ja-JP" sz="2400" dirty="0">
              <a:latin typeface="Meiryo UI" panose="020B0604030504040204" pitchFamily="50" charset="-128"/>
              <a:ea typeface="Meiryo UI" panose="020B0604030504040204" pitchFamily="50" charset="-128"/>
            </a:endParaRPr>
          </a:p>
          <a:p>
            <a:pPr marL="0" indent="0">
              <a:buNone/>
            </a:pPr>
            <a:r>
              <a:rPr lang="ja-JP" altLang="en-US" sz="2400" dirty="0">
                <a:latin typeface="Meiryo UI" panose="020B0604030504040204" pitchFamily="50" charset="-128"/>
                <a:ea typeface="Meiryo UI" panose="020B0604030504040204" pitchFamily="50" charset="-128"/>
              </a:rPr>
              <a:t>　　　─ 観光・環境・教育による循環型経済の創出</a:t>
            </a:r>
            <a:endParaRPr kumimoji="1" lang="en-US" altLang="ja-JP" sz="2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16045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Meiryo UI" panose="020B0604030504040204" pitchFamily="50" charset="-128"/>
                <a:ea typeface="Meiryo UI" panose="020B0604030504040204" pitchFamily="50" charset="-128"/>
              </a:rPr>
              <a:t>では、どうすべきか？</a:t>
            </a:r>
          </a:p>
        </p:txBody>
      </p:sp>
      <p:sp>
        <p:nvSpPr>
          <p:cNvPr id="3" name="コンテンツ プレースホルダー 2"/>
          <p:cNvSpPr>
            <a:spLocks noGrp="1"/>
          </p:cNvSpPr>
          <p:nvPr>
            <p:ph idx="1"/>
          </p:nvPr>
        </p:nvSpPr>
        <p:spPr/>
        <p:txBody>
          <a:bodyPr>
            <a:normAutofit fontScale="77500" lnSpcReduction="20000"/>
          </a:bodyPr>
          <a:lstStyle/>
          <a:p>
            <a:pPr marL="0" indent="0">
              <a:lnSpc>
                <a:spcPct val="110000"/>
              </a:lnSpc>
              <a:buNone/>
            </a:pPr>
            <a:r>
              <a:rPr lang="ja-JP" altLang="en-US" dirty="0">
                <a:latin typeface="Meiryo UI" panose="020B0604030504040204" pitchFamily="50" charset="-128"/>
                <a:ea typeface="Meiryo UI" panose="020B0604030504040204" pitchFamily="50" charset="-128"/>
              </a:rPr>
              <a:t>人口増減＝社会増減＋自然増減</a:t>
            </a:r>
            <a:endParaRPr lang="en-US" altLang="ja-JP" dirty="0">
              <a:latin typeface="Meiryo UI" panose="020B0604030504040204" pitchFamily="50" charset="-128"/>
              <a:ea typeface="Meiryo UI" panose="020B0604030504040204" pitchFamily="50" charset="-128"/>
            </a:endParaRPr>
          </a:p>
          <a:p>
            <a:pPr marL="0" indent="0">
              <a:lnSpc>
                <a:spcPct val="110000"/>
              </a:lnSpc>
              <a:buNone/>
            </a:pPr>
            <a:r>
              <a:rPr lang="ja-JP" altLang="en-US" dirty="0">
                <a:latin typeface="Meiryo UI" panose="020B0604030504040204" pitchFamily="50" charset="-128"/>
                <a:ea typeface="Meiryo UI" panose="020B0604030504040204" pitchFamily="50" charset="-128"/>
              </a:rPr>
              <a:t>　　社会増減＝　①社会増　＋　②社会減</a:t>
            </a:r>
            <a:endParaRPr lang="en-US" altLang="ja-JP" dirty="0">
              <a:latin typeface="Meiryo UI" panose="020B0604030504040204" pitchFamily="50" charset="-128"/>
              <a:ea typeface="Meiryo UI" panose="020B0604030504040204" pitchFamily="50" charset="-128"/>
            </a:endParaRPr>
          </a:p>
          <a:p>
            <a:pPr marL="0" indent="0">
              <a:lnSpc>
                <a:spcPct val="110000"/>
              </a:lnSpc>
              <a:buNone/>
            </a:pPr>
            <a:r>
              <a:rPr lang="ja-JP" altLang="en-US" dirty="0">
                <a:latin typeface="Meiryo UI" panose="020B0604030504040204" pitchFamily="50" charset="-128"/>
                <a:ea typeface="Meiryo UI" panose="020B0604030504040204" pitchFamily="50" charset="-128"/>
              </a:rPr>
              <a:t>　　自然増減＝　③自然増　＋　④自然減</a:t>
            </a:r>
            <a:endParaRPr lang="en-US" altLang="ja-JP" dirty="0">
              <a:latin typeface="Meiryo UI" panose="020B0604030504040204" pitchFamily="50" charset="-128"/>
              <a:ea typeface="Meiryo UI" panose="020B0604030504040204" pitchFamily="50" charset="-128"/>
            </a:endParaRPr>
          </a:p>
          <a:p>
            <a:pPr marL="0" indent="0">
              <a:lnSpc>
                <a:spcPct val="110000"/>
              </a:lnSpc>
              <a:buNone/>
            </a:pPr>
            <a:endParaRPr lang="en-US" altLang="ja-JP" dirty="0">
              <a:latin typeface="Meiryo UI" panose="020B0604030504040204" pitchFamily="50" charset="-128"/>
              <a:ea typeface="Meiryo UI" panose="020B0604030504040204" pitchFamily="50" charset="-128"/>
            </a:endParaRPr>
          </a:p>
          <a:p>
            <a:pPr marL="0" indent="0">
              <a:lnSpc>
                <a:spcPct val="110000"/>
              </a:lnSpc>
              <a:buNone/>
            </a:pPr>
            <a:r>
              <a:rPr lang="ja-JP" altLang="en-US" dirty="0">
                <a:latin typeface="Meiryo UI" panose="020B0604030504040204" pitchFamily="50" charset="-128"/>
                <a:ea typeface="Meiryo UI" panose="020B0604030504040204" pitchFamily="50" charset="-128"/>
              </a:rPr>
              <a:t>①社会増を増やすためには？　</a:t>
            </a:r>
            <a:r>
              <a:rPr lang="ja-JP" altLang="en-US" dirty="0">
                <a:solidFill>
                  <a:srgbClr val="FF0000"/>
                </a:solidFill>
                <a:latin typeface="Meiryo UI" panose="020B0604030504040204" pitchFamily="50" charset="-128"/>
                <a:ea typeface="Meiryo UI" panose="020B0604030504040204" pitchFamily="50" charset="-128"/>
              </a:rPr>
              <a:t>進学・就職・結婚</a:t>
            </a:r>
            <a:r>
              <a:rPr lang="ja-JP" altLang="en-US" dirty="0">
                <a:latin typeface="Meiryo UI" panose="020B0604030504040204" pitchFamily="50" charset="-128"/>
                <a:ea typeface="Meiryo UI" panose="020B0604030504040204" pitchFamily="50" charset="-128"/>
              </a:rPr>
              <a:t>など</a:t>
            </a:r>
            <a:endParaRPr lang="en-US" altLang="ja-JP" dirty="0">
              <a:latin typeface="Meiryo UI" panose="020B0604030504040204" pitchFamily="50" charset="-128"/>
              <a:ea typeface="Meiryo UI" panose="020B0604030504040204" pitchFamily="50" charset="-128"/>
            </a:endParaRPr>
          </a:p>
          <a:p>
            <a:pPr marL="0" indent="0">
              <a:lnSpc>
                <a:spcPct val="110000"/>
              </a:lnSpc>
              <a:buNone/>
            </a:pPr>
            <a:r>
              <a:rPr lang="ja-JP" altLang="en-US" dirty="0">
                <a:latin typeface="Meiryo UI" panose="020B0604030504040204" pitchFamily="50" charset="-128"/>
                <a:ea typeface="Meiryo UI" panose="020B0604030504040204" pitchFamily="50" charset="-128"/>
              </a:rPr>
              <a:t>②社会減を減らすためには？</a:t>
            </a:r>
          </a:p>
          <a:p>
            <a:pPr marL="0" indent="0">
              <a:lnSpc>
                <a:spcPct val="110000"/>
              </a:lnSpc>
              <a:buNone/>
            </a:pPr>
            <a:r>
              <a:rPr kumimoji="1" lang="ja-JP" altLang="en-US" dirty="0">
                <a:latin typeface="Meiryo UI" panose="020B0604030504040204" pitchFamily="50" charset="-128"/>
                <a:ea typeface="Meiryo UI" panose="020B0604030504040204" pitchFamily="50" charset="-128"/>
              </a:rPr>
              <a:t>③自然増を増やすためには？　</a:t>
            </a:r>
            <a:r>
              <a:rPr kumimoji="1" lang="ja-JP" altLang="en-US" dirty="0">
                <a:solidFill>
                  <a:srgbClr val="FF0000"/>
                </a:solidFill>
                <a:latin typeface="Meiryo UI" panose="020B0604030504040204" pitchFamily="50" charset="-128"/>
                <a:ea typeface="Meiryo UI" panose="020B0604030504040204" pitchFamily="50" charset="-128"/>
              </a:rPr>
              <a:t>医療・育児・社会制度</a:t>
            </a:r>
            <a:r>
              <a:rPr kumimoji="1" lang="ja-JP" altLang="en-US" dirty="0">
                <a:latin typeface="Meiryo UI" panose="020B0604030504040204" pitchFamily="50" charset="-128"/>
                <a:ea typeface="Meiryo UI" panose="020B0604030504040204" pitchFamily="50" charset="-128"/>
              </a:rPr>
              <a:t>など</a:t>
            </a:r>
            <a:endParaRPr kumimoji="1" lang="en-US" altLang="ja-JP" dirty="0">
              <a:latin typeface="Meiryo UI" panose="020B0604030504040204" pitchFamily="50" charset="-128"/>
              <a:ea typeface="Meiryo UI" panose="020B0604030504040204" pitchFamily="50" charset="-128"/>
            </a:endParaRPr>
          </a:p>
          <a:p>
            <a:pPr marL="0" indent="0">
              <a:lnSpc>
                <a:spcPct val="110000"/>
              </a:lnSpc>
              <a:buNone/>
            </a:pPr>
            <a:r>
              <a:rPr lang="ja-JP" altLang="en-US" dirty="0">
                <a:latin typeface="Meiryo UI" panose="020B0604030504040204" pitchFamily="50" charset="-128"/>
                <a:ea typeface="Meiryo UI" panose="020B0604030504040204" pitchFamily="50" charset="-128"/>
              </a:rPr>
              <a:t>④自然減を減らすためには？　</a:t>
            </a:r>
            <a:endParaRPr lang="en-US" altLang="ja-JP" dirty="0">
              <a:latin typeface="Meiryo UI" panose="020B0604030504040204" pitchFamily="50" charset="-128"/>
              <a:ea typeface="Meiryo UI" panose="020B0604030504040204" pitchFamily="50" charset="-128"/>
            </a:endParaRPr>
          </a:p>
          <a:p>
            <a:pPr marL="0" indent="0">
              <a:lnSpc>
                <a:spcPct val="110000"/>
              </a:lnSpc>
              <a:buNone/>
            </a:pPr>
            <a:endParaRPr lang="en-US" altLang="ja-JP" dirty="0">
              <a:latin typeface="Meiryo UI" panose="020B0604030504040204" pitchFamily="50" charset="-128"/>
              <a:ea typeface="Meiryo UI" panose="020B0604030504040204" pitchFamily="50" charset="-128"/>
            </a:endParaRPr>
          </a:p>
          <a:p>
            <a:pPr marL="0" indent="0" algn="ctr">
              <a:lnSpc>
                <a:spcPct val="110000"/>
              </a:lnSpc>
              <a:buNone/>
            </a:pPr>
            <a:r>
              <a:rPr lang="ja-JP" altLang="en-US" sz="3600" dirty="0">
                <a:latin typeface="Meiryo UI" panose="020B0604030504040204" pitchFamily="50" charset="-128"/>
                <a:ea typeface="Meiryo UI" panose="020B0604030504040204" pitchFamily="50" charset="-128"/>
              </a:rPr>
              <a:t>➡産業構造からみるともう１つのリスクがある！</a:t>
            </a:r>
            <a:endParaRPr lang="en-US" altLang="ja-JP" sz="36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FDC12EB7-9942-4677-93FF-97448FA2B5F1}" type="slidenum">
              <a:rPr kumimoji="1" lang="ja-JP" altLang="en-US" smtClean="0"/>
              <a:t>20</a:t>
            </a:fld>
            <a:endParaRPr kumimoji="1" lang="ja-JP" altLang="en-US"/>
          </a:p>
        </p:txBody>
      </p:sp>
    </p:spTree>
    <p:extLst>
      <p:ext uri="{BB962C8B-B14F-4D97-AF65-F5344CB8AC3E}">
        <p14:creationId xmlns:p14="http://schemas.microsoft.com/office/powerpoint/2010/main" val="1426889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51520" y="0"/>
            <a:ext cx="8892480" cy="534690"/>
          </a:xfrm>
        </p:spPr>
        <p:txBody>
          <a:bodyPr>
            <a:noAutofit/>
          </a:bodyPr>
          <a:lstStyle/>
          <a:p>
            <a:pPr algn="l"/>
            <a:r>
              <a:rPr lang="ja-JP" altLang="en-US" sz="2800" dirty="0">
                <a:latin typeface="Meiryo UI" panose="020B0604030504040204" pitchFamily="50" charset="-128"/>
                <a:ea typeface="Meiryo UI" panose="020B0604030504040204" pitchFamily="50" charset="-128"/>
              </a:rPr>
              <a:t>人口減少は高知県経済にどのような影響を与えるか？</a:t>
            </a:r>
            <a:endParaRPr kumimoji="1" lang="ja-JP" altLang="en-US" sz="28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457200" y="764704"/>
            <a:ext cx="8229600" cy="5976664"/>
          </a:xfrm>
        </p:spPr>
        <p:txBody>
          <a:bodyPr>
            <a:normAutofit/>
          </a:bodyPr>
          <a:lstStyle/>
          <a:p>
            <a:pPr marL="0" indent="0">
              <a:buNone/>
            </a:pPr>
            <a:r>
              <a:rPr lang="ja-JP" altLang="en-US" sz="2400" dirty="0">
                <a:latin typeface="Meiryo UI" panose="020B0604030504040204" pitchFamily="50" charset="-128"/>
                <a:ea typeface="Meiryo UI" panose="020B0604030504040204" pitchFamily="50" charset="-128"/>
              </a:rPr>
              <a:t>経済基盤仮説によれば、地域産業は「域外市場産業」と「域内市場産業」に別れる。</a:t>
            </a:r>
            <a:endParaRPr lang="en-US" altLang="ja-JP" sz="2400" dirty="0">
              <a:latin typeface="Meiryo UI" panose="020B0604030504040204" pitchFamily="50" charset="-128"/>
              <a:ea typeface="Meiryo UI" panose="020B0604030504040204" pitchFamily="50" charset="-128"/>
            </a:endParaRPr>
          </a:p>
          <a:p>
            <a:pPr marL="0" indent="0">
              <a:buNone/>
            </a:pPr>
            <a:r>
              <a:rPr kumimoji="1" lang="ja-JP" altLang="en-US" sz="2400" dirty="0">
                <a:latin typeface="Meiryo UI" panose="020B0604030504040204" pitchFamily="50" charset="-128"/>
                <a:ea typeface="Meiryo UI" panose="020B0604030504040204" pitchFamily="50" charset="-128"/>
              </a:rPr>
              <a:t>域外市場産業</a:t>
            </a:r>
            <a:r>
              <a:rPr lang="ja-JP" altLang="en-US" sz="2400" dirty="0">
                <a:latin typeface="Meiryo UI" panose="020B0604030504040204" pitchFamily="50" charset="-128"/>
                <a:ea typeface="Meiryo UI" panose="020B0604030504040204" pitchFamily="50" charset="-128"/>
              </a:rPr>
              <a:t>は、主として顧客が域外にあり、域外への出荷・販売を通じて、域外から外貨を獲得する（農業、製造業、観光業等）。</a:t>
            </a:r>
            <a:endParaRPr lang="en-US" altLang="ja-JP" sz="2400" dirty="0">
              <a:latin typeface="Meiryo UI" panose="020B0604030504040204" pitchFamily="50" charset="-128"/>
              <a:ea typeface="Meiryo UI" panose="020B0604030504040204" pitchFamily="50" charset="-128"/>
            </a:endParaRPr>
          </a:p>
          <a:p>
            <a:pPr marL="0" indent="0">
              <a:buNone/>
            </a:pPr>
            <a:r>
              <a:rPr lang="ja-JP" altLang="en-US" sz="2400" dirty="0">
                <a:latin typeface="Meiryo UI" panose="020B0604030504040204" pitchFamily="50" charset="-128"/>
                <a:ea typeface="Meiryo UI" panose="020B0604030504040204" pitchFamily="50" charset="-128"/>
              </a:rPr>
              <a:t>域内市場産業は、主として顧客が域内にあり、域内で暮らす人々向けに出荷・販売を行う（サービス業、建設業等）。</a:t>
            </a:r>
            <a:r>
              <a:rPr lang="ja-JP" altLang="en-US" sz="2400" dirty="0">
                <a:solidFill>
                  <a:srgbClr val="FF0000"/>
                </a:solidFill>
                <a:latin typeface="Meiryo UI" panose="020B0604030504040204" pitchFamily="50" charset="-128"/>
                <a:ea typeface="Meiryo UI" panose="020B0604030504040204" pitchFamily="50" charset="-128"/>
              </a:rPr>
              <a:t>そのため顧客である住人が減少すると、市場が減少する。</a:t>
            </a:r>
            <a:endParaRPr lang="en-US" altLang="ja-JP" sz="2400" dirty="0">
              <a:solidFill>
                <a:srgbClr val="FF0000"/>
              </a:solidFill>
              <a:latin typeface="Meiryo UI" panose="020B0604030504040204" pitchFamily="50" charset="-128"/>
              <a:ea typeface="Meiryo UI" panose="020B0604030504040204" pitchFamily="50" charset="-128"/>
            </a:endParaRPr>
          </a:p>
          <a:p>
            <a:pPr marL="0" indent="0">
              <a:buNone/>
            </a:pPr>
            <a:endParaRPr kumimoji="1" lang="en-US" altLang="ja-JP" sz="2400" dirty="0">
              <a:latin typeface="Meiryo UI" panose="020B0604030504040204" pitchFamily="50" charset="-128"/>
              <a:ea typeface="Meiryo UI" panose="020B0604030504040204" pitchFamily="50" charset="-128"/>
            </a:endParaRPr>
          </a:p>
        </p:txBody>
      </p:sp>
      <p:sp>
        <p:nvSpPr>
          <p:cNvPr id="6" name="正方形/長方形 5"/>
          <p:cNvSpPr/>
          <p:nvPr/>
        </p:nvSpPr>
        <p:spPr>
          <a:xfrm>
            <a:off x="0" y="548680"/>
            <a:ext cx="9144000" cy="4571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6"/>
          <p:cNvSpPr>
            <a:spLocks noGrp="1"/>
          </p:cNvSpPr>
          <p:nvPr>
            <p:ph type="sldNum" sz="quarter" idx="12"/>
          </p:nvPr>
        </p:nvSpPr>
        <p:spPr>
          <a:xfrm>
            <a:off x="6614864" y="6356350"/>
            <a:ext cx="2133600" cy="365125"/>
          </a:xfrm>
        </p:spPr>
        <p:txBody>
          <a:bodyPr/>
          <a:lstStyle/>
          <a:p>
            <a:fld id="{FDC12EB7-9942-4677-93FF-97448FA2B5F1}" type="slidenum">
              <a:rPr kumimoji="1" lang="ja-JP" altLang="en-US" smtClean="0"/>
              <a:t>21</a:t>
            </a:fld>
            <a:endParaRPr kumimoji="1" lang="ja-JP" altLang="en-US"/>
          </a:p>
        </p:txBody>
      </p:sp>
      <p:pic>
        <p:nvPicPr>
          <p:cNvPr id="1030" name="Picture 6" descr="C:\Users\nakazawa\Desktop\kochi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293096"/>
            <a:ext cx="2043559" cy="2245492"/>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p:cNvSpPr txBox="1"/>
          <p:nvPr/>
        </p:nvSpPr>
        <p:spPr>
          <a:xfrm>
            <a:off x="1583668" y="6444044"/>
            <a:ext cx="756084" cy="307777"/>
          </a:xfrm>
          <a:prstGeom prst="rect">
            <a:avLst/>
          </a:prstGeom>
          <a:solidFill>
            <a:schemeClr val="bg1"/>
          </a:solid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人口</a:t>
            </a:r>
          </a:p>
        </p:txBody>
      </p:sp>
      <p:sp>
        <p:nvSpPr>
          <p:cNvPr id="18" name="テキスト ボックス 17"/>
          <p:cNvSpPr txBox="1"/>
          <p:nvPr/>
        </p:nvSpPr>
        <p:spPr>
          <a:xfrm>
            <a:off x="0" y="5066020"/>
            <a:ext cx="1007604" cy="523220"/>
          </a:xfrm>
          <a:prstGeom prst="rect">
            <a:avLst/>
          </a:prstGeom>
          <a:solidFill>
            <a:schemeClr val="bg1"/>
          </a:solid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従業者数</a:t>
            </a:r>
            <a:endParaRPr kumimoji="1" lang="en-US" altLang="ja-JP" sz="1400" dirty="0">
              <a:latin typeface="Meiryo UI" panose="020B0604030504040204" pitchFamily="50" charset="-128"/>
              <a:ea typeface="Meiryo UI" panose="020B0604030504040204" pitchFamily="50" charset="-128"/>
            </a:endParaRPr>
          </a:p>
          <a:p>
            <a:endParaRPr kumimoji="1" lang="ja-JP" altLang="en-US" sz="1400"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818251" y="3933056"/>
            <a:ext cx="2313589"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農業従業者数と人口の関係</a:t>
            </a:r>
            <a:endParaRPr kumimoji="1" lang="ja-JP" altLang="en-US" sz="1400" dirty="0">
              <a:latin typeface="Meiryo UI" panose="020B0604030504040204" pitchFamily="50" charset="-128"/>
              <a:ea typeface="Meiryo UI" panose="020B0604030504040204" pitchFamily="50" charset="-128"/>
            </a:endParaRPr>
          </a:p>
        </p:txBody>
      </p:sp>
      <p:pic>
        <p:nvPicPr>
          <p:cNvPr id="1031" name="Picture 7" descr="C:\Users\nakazawa\Desktop\kochi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5" y="4293095"/>
            <a:ext cx="2131613" cy="2354191"/>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a:off x="5652120" y="3913311"/>
            <a:ext cx="3528392"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洗濯・理容・浴場業従業者数と人口の関係</a:t>
            </a:r>
            <a:endParaRPr kumimoji="1" lang="ja-JP" altLang="en-US" sz="1400"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5364595" y="4850576"/>
            <a:ext cx="1007604" cy="954107"/>
          </a:xfrm>
          <a:prstGeom prst="rect">
            <a:avLst/>
          </a:prstGeom>
          <a:solidFill>
            <a:schemeClr val="bg1"/>
          </a:solidFill>
        </p:spPr>
        <p:txBody>
          <a:bodyPr wrap="square" rtlCol="0">
            <a:spAutoFit/>
          </a:bodyPr>
          <a:lstStyle/>
          <a:p>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従業者数</a:t>
            </a:r>
            <a:endParaRPr kumimoji="1"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kumimoji="1" lang="ja-JP" altLang="en-US" sz="1400" dirty="0">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6984267" y="6453336"/>
            <a:ext cx="756084" cy="307777"/>
          </a:xfrm>
          <a:prstGeom prst="rect">
            <a:avLst/>
          </a:prstGeom>
          <a:solidFill>
            <a:schemeClr val="bg1"/>
          </a:solid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人口</a:t>
            </a:r>
          </a:p>
        </p:txBody>
      </p:sp>
      <p:sp>
        <p:nvSpPr>
          <p:cNvPr id="19" name="正方形/長方形 18"/>
          <p:cNvSpPr/>
          <p:nvPr/>
        </p:nvSpPr>
        <p:spPr>
          <a:xfrm>
            <a:off x="2943151" y="4509120"/>
            <a:ext cx="2421190" cy="172819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dirty="0">
                <a:latin typeface="Meiryo UI" panose="020B0604030504040204" pitchFamily="50" charset="-128"/>
                <a:ea typeface="Meiryo UI" panose="020B0604030504040204" pitchFamily="50" charset="-128"/>
              </a:rPr>
              <a:t>←人口と従業者には強い相関関係はない</a:t>
            </a:r>
            <a:endParaRPr kumimoji="1" lang="en-US" altLang="ja-JP" dirty="0">
              <a:latin typeface="Meiryo UI" panose="020B0604030504040204" pitchFamily="50" charset="-128"/>
              <a:ea typeface="Meiryo UI" panose="020B0604030504040204" pitchFamily="50" charset="-128"/>
            </a:endParaRPr>
          </a:p>
          <a:p>
            <a:pPr algn="ctr"/>
            <a:endParaRPr lang="en-US" altLang="ja-JP" dirty="0">
              <a:latin typeface="Meiryo UI" panose="020B0604030504040204" pitchFamily="50" charset="-128"/>
              <a:ea typeface="Meiryo UI" panose="020B0604030504040204" pitchFamily="50" charset="-128"/>
            </a:endParaRPr>
          </a:p>
          <a:p>
            <a:pPr algn="ctr"/>
            <a:r>
              <a:rPr lang="ja-JP" altLang="en-US" dirty="0">
                <a:latin typeface="Meiryo UI" panose="020B0604030504040204" pitchFamily="50" charset="-128"/>
                <a:ea typeface="Meiryo UI" panose="020B0604030504040204" pitchFamily="50" charset="-128"/>
              </a:rPr>
              <a:t>人口と従業者には強い相関関係がある→</a:t>
            </a:r>
            <a:endParaRPr lang="en-US" altLang="ja-JP"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3131840" y="6356350"/>
            <a:ext cx="3240359" cy="369332"/>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２つのスライドに分けます</a:t>
            </a:r>
          </a:p>
        </p:txBody>
      </p:sp>
    </p:spTree>
    <p:extLst>
      <p:ext uri="{BB962C8B-B14F-4D97-AF65-F5344CB8AC3E}">
        <p14:creationId xmlns:p14="http://schemas.microsoft.com/office/powerpoint/2010/main" val="990282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51520" y="0"/>
            <a:ext cx="8892480" cy="534690"/>
          </a:xfrm>
        </p:spPr>
        <p:txBody>
          <a:bodyPr>
            <a:noAutofit/>
          </a:bodyPr>
          <a:lstStyle/>
          <a:p>
            <a:pPr algn="l"/>
            <a:r>
              <a:rPr kumimoji="1" lang="en-US" altLang="ja-JP" sz="2400" dirty="0">
                <a:latin typeface="Meiryo UI" panose="020B0604030504040204" pitchFamily="50" charset="-128"/>
                <a:ea typeface="Meiryo UI" panose="020B0604030504040204" pitchFamily="50" charset="-128"/>
              </a:rPr>
              <a:t>[</a:t>
            </a:r>
            <a:r>
              <a:rPr kumimoji="1" lang="ja-JP" altLang="en-US" sz="2400" dirty="0">
                <a:latin typeface="Meiryo UI" panose="020B0604030504040204" pitchFamily="50" charset="-128"/>
                <a:ea typeface="Meiryo UI" panose="020B0604030504040204" pitchFamily="50" charset="-128"/>
              </a:rPr>
              <a:t>相関分析</a:t>
            </a:r>
            <a:r>
              <a:rPr kumimoji="1" lang="en-US" altLang="ja-JP" sz="2400" dirty="0">
                <a:latin typeface="Meiryo UI" panose="020B0604030504040204" pitchFamily="50" charset="-128"/>
                <a:ea typeface="Meiryo UI" panose="020B0604030504040204" pitchFamily="50" charset="-128"/>
              </a:rPr>
              <a:t>] </a:t>
            </a:r>
            <a:r>
              <a:rPr lang="ja-JP" altLang="en-US" sz="2400" dirty="0">
                <a:latin typeface="Meiryo UI" panose="020B0604030504040204" pitchFamily="50" charset="-128"/>
                <a:ea typeface="Meiryo UI" panose="020B0604030504040204" pitchFamily="50" charset="-128"/>
              </a:rPr>
              <a:t>人口減少は高知県経済にどのような影響を与えるか？</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457200" y="764704"/>
            <a:ext cx="8229600" cy="5976664"/>
          </a:xfrm>
        </p:spPr>
        <p:txBody>
          <a:bodyPr>
            <a:normAutofit/>
          </a:bodyPr>
          <a:lstStyle/>
          <a:p>
            <a:pPr marL="0" indent="0">
              <a:buNone/>
            </a:pPr>
            <a:r>
              <a:rPr kumimoji="1" lang="ja-JP" altLang="en-US" sz="2400" dirty="0">
                <a:latin typeface="Meiryo UI" panose="020B0604030504040204" pitchFamily="50" charset="-128"/>
                <a:ea typeface="Meiryo UI" panose="020B0604030504040204" pitchFamily="50" charset="-128"/>
              </a:rPr>
              <a:t>域内市場産業と域外市場産業の規模を推計すると・・・</a:t>
            </a:r>
            <a:endParaRPr kumimoji="1" lang="en-US" altLang="ja-JP" sz="2400" dirty="0">
              <a:latin typeface="Meiryo UI" panose="020B0604030504040204" pitchFamily="50" charset="-128"/>
              <a:ea typeface="Meiryo UI" panose="020B0604030504040204" pitchFamily="50" charset="-128"/>
            </a:endParaRPr>
          </a:p>
        </p:txBody>
      </p:sp>
      <p:sp>
        <p:nvSpPr>
          <p:cNvPr id="6" name="正方形/長方形 5"/>
          <p:cNvSpPr/>
          <p:nvPr/>
        </p:nvSpPr>
        <p:spPr>
          <a:xfrm>
            <a:off x="0" y="548680"/>
            <a:ext cx="9144000" cy="4571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6"/>
          <p:cNvSpPr>
            <a:spLocks noGrp="1"/>
          </p:cNvSpPr>
          <p:nvPr>
            <p:ph type="sldNum" sz="quarter" idx="12"/>
          </p:nvPr>
        </p:nvSpPr>
        <p:spPr>
          <a:xfrm>
            <a:off x="6614864" y="6356350"/>
            <a:ext cx="2133600" cy="365125"/>
          </a:xfrm>
        </p:spPr>
        <p:txBody>
          <a:bodyPr/>
          <a:lstStyle/>
          <a:p>
            <a:fld id="{FDC12EB7-9942-4677-93FF-97448FA2B5F1}" type="slidenum">
              <a:rPr kumimoji="1" lang="ja-JP" altLang="en-US" smtClean="0"/>
              <a:t>22</a:t>
            </a:fld>
            <a:endParaRPr kumimoji="1" lang="ja-JP" altLang="en-US" dirty="0"/>
          </a:p>
        </p:txBody>
      </p:sp>
      <p:pic>
        <p:nvPicPr>
          <p:cNvPr id="20" name="コンテンツ プレースホルダー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290" y="1680501"/>
            <a:ext cx="5039420" cy="4365361"/>
          </a:xfrm>
          <a:prstGeom prst="rect">
            <a:avLst/>
          </a:prstGeom>
          <a:noFill/>
          <a:extLst>
            <a:ext uri="{909E8E84-426E-40DD-AFC4-6F175D3DCCD1}">
              <a14:hiddenFill xmlns:a14="http://schemas.microsoft.com/office/drawing/2010/main">
                <a:solidFill>
                  <a:srgbClr val="FFFFFF"/>
                </a:solidFill>
              </a14:hiddenFill>
            </a:ext>
          </a:extLst>
        </p:spPr>
      </p:pic>
      <p:sp>
        <p:nvSpPr>
          <p:cNvPr id="8" name="角丸四角形 23">
            <a:extLst>
              <a:ext uri="{FF2B5EF4-FFF2-40B4-BE49-F238E27FC236}">
                <a16:creationId xmlns:a16="http://schemas.microsoft.com/office/drawing/2014/main" id="{0BB75548-BB59-48DC-BC52-0DB2E40E370E}"/>
              </a:ext>
            </a:extLst>
          </p:cNvPr>
          <p:cNvSpPr/>
          <p:nvPr/>
        </p:nvSpPr>
        <p:spPr>
          <a:xfrm>
            <a:off x="1931437" y="1900011"/>
            <a:ext cx="5256584" cy="324036"/>
          </a:xfrm>
          <a:prstGeom prst="roundRect">
            <a:avLst/>
          </a:prstGeom>
          <a:solidFill>
            <a:schemeClr val="accent6">
              <a:alpha val="2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3436D10B-35F1-441C-8281-2791C0FADD0D}"/>
              </a:ext>
            </a:extLst>
          </p:cNvPr>
          <p:cNvSpPr txBox="1"/>
          <p:nvPr/>
        </p:nvSpPr>
        <p:spPr>
          <a:xfrm>
            <a:off x="1990626" y="6125518"/>
            <a:ext cx="4328632" cy="230832"/>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（出所）筆者推計</a:t>
            </a:r>
          </a:p>
        </p:txBody>
      </p:sp>
    </p:spTree>
    <p:extLst>
      <p:ext uri="{BB962C8B-B14F-4D97-AF65-F5344CB8AC3E}">
        <p14:creationId xmlns:p14="http://schemas.microsoft.com/office/powerpoint/2010/main" val="2032508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51520" y="0"/>
            <a:ext cx="8892480" cy="534690"/>
          </a:xfrm>
        </p:spPr>
        <p:txBody>
          <a:bodyPr>
            <a:noAutofit/>
          </a:bodyPr>
          <a:lstStyle/>
          <a:p>
            <a:pPr algn="l"/>
            <a:r>
              <a:rPr kumimoji="1" lang="en-US" altLang="ja-JP" sz="2400" dirty="0">
                <a:latin typeface="Meiryo UI" panose="020B0604030504040204" pitchFamily="50" charset="-128"/>
                <a:ea typeface="Meiryo UI" panose="020B0604030504040204" pitchFamily="50" charset="-128"/>
              </a:rPr>
              <a:t>[</a:t>
            </a:r>
            <a:r>
              <a:rPr kumimoji="1" lang="ja-JP" altLang="en-US" sz="2400" dirty="0">
                <a:latin typeface="Meiryo UI" panose="020B0604030504040204" pitchFamily="50" charset="-128"/>
                <a:ea typeface="Meiryo UI" panose="020B0604030504040204" pitchFamily="50" charset="-128"/>
              </a:rPr>
              <a:t>相関分析</a:t>
            </a:r>
            <a:r>
              <a:rPr kumimoji="1" lang="en-US" altLang="ja-JP" sz="2400" dirty="0">
                <a:latin typeface="Meiryo UI" panose="020B0604030504040204" pitchFamily="50" charset="-128"/>
                <a:ea typeface="Meiryo UI" panose="020B0604030504040204" pitchFamily="50" charset="-128"/>
              </a:rPr>
              <a:t>] </a:t>
            </a:r>
            <a:r>
              <a:rPr lang="ja-JP" altLang="en-US" sz="2400" dirty="0">
                <a:latin typeface="Meiryo UI" panose="020B0604030504040204" pitchFamily="50" charset="-128"/>
                <a:ea typeface="Meiryo UI" panose="020B0604030504040204" pitchFamily="50" charset="-128"/>
              </a:rPr>
              <a:t>人口減少は高知県経済にどのような影響を与えるか？</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457200" y="764704"/>
            <a:ext cx="8229600" cy="5976664"/>
          </a:xfrm>
        </p:spPr>
        <p:txBody>
          <a:bodyPr>
            <a:normAutofit lnSpcReduction="10000"/>
          </a:bodyPr>
          <a:lstStyle/>
          <a:p>
            <a:pPr marL="0" indent="0">
              <a:buNone/>
            </a:pPr>
            <a:endParaRPr kumimoji="1" lang="en-US" altLang="ja-JP" sz="2400" dirty="0">
              <a:latin typeface="Meiryo UI" panose="020B0604030504040204" pitchFamily="50" charset="-128"/>
              <a:ea typeface="Meiryo UI" panose="020B0604030504040204" pitchFamily="50" charset="-128"/>
            </a:endParaRPr>
          </a:p>
          <a:p>
            <a:pPr marL="0" indent="0">
              <a:buNone/>
            </a:pPr>
            <a:endParaRPr lang="en-US" altLang="ja-JP" sz="2400" dirty="0">
              <a:latin typeface="Meiryo UI" panose="020B0604030504040204" pitchFamily="50" charset="-128"/>
              <a:ea typeface="Meiryo UI" panose="020B0604030504040204" pitchFamily="50" charset="-128"/>
            </a:endParaRPr>
          </a:p>
          <a:p>
            <a:pPr marL="0" indent="0">
              <a:buNone/>
            </a:pPr>
            <a:endParaRPr kumimoji="1" lang="en-US" altLang="ja-JP" sz="2400" dirty="0">
              <a:latin typeface="Meiryo UI" panose="020B0604030504040204" pitchFamily="50" charset="-128"/>
              <a:ea typeface="Meiryo UI" panose="020B0604030504040204" pitchFamily="50" charset="-128"/>
            </a:endParaRPr>
          </a:p>
          <a:p>
            <a:pPr marL="0" indent="0">
              <a:buNone/>
            </a:pPr>
            <a:endParaRPr lang="en-US" altLang="ja-JP" sz="2400" dirty="0">
              <a:latin typeface="Meiryo UI" panose="020B0604030504040204" pitchFamily="50" charset="-128"/>
              <a:ea typeface="Meiryo UI" panose="020B0604030504040204" pitchFamily="50" charset="-128"/>
            </a:endParaRPr>
          </a:p>
          <a:p>
            <a:pPr marL="0" indent="0">
              <a:buNone/>
            </a:pPr>
            <a:endParaRPr kumimoji="1" lang="en-US" altLang="ja-JP" sz="2400" dirty="0">
              <a:latin typeface="Meiryo UI" panose="020B0604030504040204" pitchFamily="50" charset="-128"/>
              <a:ea typeface="Meiryo UI" panose="020B0604030504040204" pitchFamily="50" charset="-128"/>
            </a:endParaRPr>
          </a:p>
          <a:p>
            <a:pPr marL="0" indent="0">
              <a:buNone/>
            </a:pPr>
            <a:endParaRPr lang="en-US" altLang="ja-JP" sz="2400" dirty="0">
              <a:latin typeface="Meiryo UI" panose="020B0604030504040204" pitchFamily="50" charset="-128"/>
              <a:ea typeface="Meiryo UI" panose="020B0604030504040204" pitchFamily="50" charset="-128"/>
            </a:endParaRPr>
          </a:p>
          <a:p>
            <a:pPr marL="0" indent="0">
              <a:buNone/>
            </a:pPr>
            <a:endParaRPr kumimoji="1" lang="en-US" altLang="ja-JP" sz="2400" dirty="0">
              <a:latin typeface="Meiryo UI" panose="020B0604030504040204" pitchFamily="50" charset="-128"/>
              <a:ea typeface="Meiryo UI" panose="020B0604030504040204" pitchFamily="50" charset="-128"/>
            </a:endParaRPr>
          </a:p>
          <a:p>
            <a:pPr marL="0" indent="0">
              <a:buNone/>
            </a:pPr>
            <a:endParaRPr lang="en-US" altLang="ja-JP" sz="2400" dirty="0">
              <a:latin typeface="Meiryo UI" panose="020B0604030504040204" pitchFamily="50" charset="-128"/>
              <a:ea typeface="Meiryo UI" panose="020B0604030504040204" pitchFamily="50" charset="-128"/>
            </a:endParaRPr>
          </a:p>
          <a:p>
            <a:pPr marL="0" indent="0">
              <a:buNone/>
            </a:pPr>
            <a:endParaRPr kumimoji="1" lang="en-US" altLang="ja-JP" sz="2400" dirty="0">
              <a:latin typeface="Meiryo UI" panose="020B0604030504040204" pitchFamily="50" charset="-128"/>
              <a:ea typeface="Meiryo UI" panose="020B0604030504040204" pitchFamily="50" charset="-128"/>
            </a:endParaRPr>
          </a:p>
          <a:p>
            <a:pPr marL="0" indent="0">
              <a:buNone/>
            </a:pPr>
            <a:endParaRPr lang="en-US" altLang="ja-JP" sz="2400" dirty="0">
              <a:latin typeface="Meiryo UI" panose="020B0604030504040204" pitchFamily="50" charset="-128"/>
              <a:ea typeface="Meiryo UI" panose="020B0604030504040204" pitchFamily="50" charset="-128"/>
            </a:endParaRPr>
          </a:p>
          <a:p>
            <a:pPr marL="0" indent="0">
              <a:buNone/>
            </a:pPr>
            <a:endParaRPr kumimoji="1" lang="en-US" altLang="ja-JP" sz="2400" dirty="0">
              <a:latin typeface="Meiryo UI" panose="020B0604030504040204" pitchFamily="50" charset="-128"/>
              <a:ea typeface="Meiryo UI" panose="020B0604030504040204" pitchFamily="50" charset="-128"/>
            </a:endParaRPr>
          </a:p>
          <a:p>
            <a:pPr marL="0" indent="0">
              <a:buNone/>
            </a:pPr>
            <a:endParaRPr lang="en-US" altLang="ja-JP" sz="2400" dirty="0">
              <a:latin typeface="Meiryo UI" panose="020B0604030504040204" pitchFamily="50" charset="-128"/>
              <a:ea typeface="Meiryo UI" panose="020B0604030504040204" pitchFamily="50" charset="-128"/>
            </a:endParaRPr>
          </a:p>
          <a:p>
            <a:pPr marL="0" indent="0">
              <a:buNone/>
            </a:pPr>
            <a:r>
              <a:rPr lang="ja-JP" altLang="en-US" sz="2400" dirty="0">
                <a:latin typeface="Meiryo UI" panose="020B0604030504040204" pitchFamily="50" charset="-128"/>
                <a:ea typeface="Meiryo UI" panose="020B0604030504040204" pitchFamily="50" charset="-128"/>
              </a:rPr>
              <a:t>高知県の産業構造は域内市場産業の占める割合が多い。そのため人口の減少が域内市場産業の縮小に結びつきやすい。</a:t>
            </a:r>
            <a:endParaRPr lang="en-US" altLang="ja-JP" sz="2400" dirty="0">
              <a:latin typeface="Meiryo UI" panose="020B0604030504040204" pitchFamily="50" charset="-128"/>
              <a:ea typeface="Meiryo UI" panose="020B0604030504040204" pitchFamily="50" charset="-128"/>
            </a:endParaRPr>
          </a:p>
        </p:txBody>
      </p:sp>
      <p:sp>
        <p:nvSpPr>
          <p:cNvPr id="6" name="正方形/長方形 5"/>
          <p:cNvSpPr/>
          <p:nvPr/>
        </p:nvSpPr>
        <p:spPr>
          <a:xfrm>
            <a:off x="0" y="548680"/>
            <a:ext cx="9144000" cy="4571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6"/>
          <p:cNvSpPr>
            <a:spLocks noGrp="1"/>
          </p:cNvSpPr>
          <p:nvPr>
            <p:ph type="sldNum" sz="quarter" idx="12"/>
          </p:nvPr>
        </p:nvSpPr>
        <p:spPr>
          <a:xfrm>
            <a:off x="6614864" y="6356350"/>
            <a:ext cx="2133600" cy="365125"/>
          </a:xfrm>
        </p:spPr>
        <p:txBody>
          <a:bodyPr/>
          <a:lstStyle/>
          <a:p>
            <a:fld id="{FDC12EB7-9942-4677-93FF-97448FA2B5F1}" type="slidenum">
              <a:rPr kumimoji="1" lang="ja-JP" altLang="en-US" smtClean="0"/>
              <a:t>23</a:t>
            </a:fld>
            <a:endParaRPr kumimoji="1" lang="ja-JP" altLang="en-US"/>
          </a:p>
        </p:txBody>
      </p:sp>
      <p:sp>
        <p:nvSpPr>
          <p:cNvPr id="15" name="スライド番号プレースホルダー 4"/>
          <p:cNvSpPr txBox="1">
            <a:spLocks/>
          </p:cNvSpPr>
          <p:nvPr/>
        </p:nvSpPr>
        <p:spPr>
          <a:xfrm>
            <a:off x="6553200" y="6356350"/>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dirty="0"/>
          </a:p>
        </p:txBody>
      </p:sp>
      <p:pic>
        <p:nvPicPr>
          <p:cNvPr id="11" name="コンテンツ プレースホルダー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290" y="980728"/>
            <a:ext cx="5039420" cy="4365361"/>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17BD33BC-C0A2-407D-BDF9-AEE6AF5C0A47}"/>
              </a:ext>
            </a:extLst>
          </p:cNvPr>
          <p:cNvSpPr txBox="1"/>
          <p:nvPr/>
        </p:nvSpPr>
        <p:spPr>
          <a:xfrm>
            <a:off x="1930992" y="5400978"/>
            <a:ext cx="4328632" cy="230832"/>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（出所）筆者推計</a:t>
            </a:r>
          </a:p>
        </p:txBody>
      </p:sp>
    </p:spTree>
    <p:extLst>
      <p:ext uri="{BB962C8B-B14F-4D97-AF65-F5344CB8AC3E}">
        <p14:creationId xmlns:p14="http://schemas.microsoft.com/office/powerpoint/2010/main" val="1033346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51520" y="0"/>
            <a:ext cx="8892480" cy="534690"/>
          </a:xfrm>
        </p:spPr>
        <p:txBody>
          <a:bodyPr>
            <a:noAutofit/>
          </a:bodyPr>
          <a:lstStyle/>
          <a:p>
            <a:pPr algn="l"/>
            <a:r>
              <a:rPr lang="ja-JP" altLang="en-US" sz="2400" dirty="0">
                <a:latin typeface="Meiryo UI" panose="020B0604030504040204" pitchFamily="50" charset="-128"/>
                <a:ea typeface="Meiryo UI" panose="020B0604030504040204" pitchFamily="50" charset="-128"/>
              </a:rPr>
              <a:t>人口減少は高知県経済にどのような影響を与えるか？</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457200" y="764704"/>
            <a:ext cx="8229600" cy="5976664"/>
          </a:xfrm>
        </p:spPr>
        <p:txBody>
          <a:bodyPr>
            <a:normAutofit/>
          </a:bodyPr>
          <a:lstStyle/>
          <a:p>
            <a:pPr marL="0" indent="0">
              <a:buNone/>
            </a:pP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p:txBody>
      </p:sp>
      <p:sp>
        <p:nvSpPr>
          <p:cNvPr id="6" name="正方形/長方形 5"/>
          <p:cNvSpPr/>
          <p:nvPr/>
        </p:nvSpPr>
        <p:spPr>
          <a:xfrm>
            <a:off x="0" y="548680"/>
            <a:ext cx="9144000" cy="4571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6"/>
          <p:cNvSpPr>
            <a:spLocks noGrp="1"/>
          </p:cNvSpPr>
          <p:nvPr>
            <p:ph type="sldNum" sz="quarter" idx="12"/>
          </p:nvPr>
        </p:nvSpPr>
        <p:spPr>
          <a:xfrm>
            <a:off x="6614864" y="6356350"/>
            <a:ext cx="2133600" cy="365125"/>
          </a:xfrm>
        </p:spPr>
        <p:txBody>
          <a:bodyPr/>
          <a:lstStyle/>
          <a:p>
            <a:fld id="{FDC12EB7-9942-4677-93FF-97448FA2B5F1}" type="slidenum">
              <a:rPr kumimoji="1" lang="ja-JP" altLang="en-US" smtClean="0"/>
              <a:t>24</a:t>
            </a:fld>
            <a:endParaRPr kumimoji="1" lang="ja-JP" altLang="en-US" dirty="0"/>
          </a:p>
        </p:txBody>
      </p:sp>
      <p:sp>
        <p:nvSpPr>
          <p:cNvPr id="15" name="スライド番号プレースホルダー 4"/>
          <p:cNvSpPr txBox="1">
            <a:spLocks/>
          </p:cNvSpPr>
          <p:nvPr/>
        </p:nvSpPr>
        <p:spPr>
          <a:xfrm>
            <a:off x="6553200" y="6356350"/>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dirty="0"/>
          </a:p>
        </p:txBody>
      </p:sp>
      <p:graphicFrame>
        <p:nvGraphicFramePr>
          <p:cNvPr id="8" name="コンテンツ プレースホルダー 5"/>
          <p:cNvGraphicFramePr>
            <a:graphicFrameLocks/>
          </p:cNvGraphicFramePr>
          <p:nvPr>
            <p:extLst>
              <p:ext uri="{D42A27DB-BD31-4B8C-83A1-F6EECF244321}">
                <p14:modId xmlns:p14="http://schemas.microsoft.com/office/powerpoint/2010/main" val="1900874546"/>
              </p:ext>
            </p:extLst>
          </p:nvPr>
        </p:nvGraphicFramePr>
        <p:xfrm>
          <a:off x="0" y="1099930"/>
          <a:ext cx="9144000" cy="5086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4016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defTabSz="919163"/>
            <a:r>
              <a:rPr kumimoji="1" lang="ja-JP" altLang="en-US" dirty="0">
                <a:latin typeface="Meiryo UI" panose="020B0604030504040204" pitchFamily="50" charset="-128"/>
                <a:ea typeface="Meiryo UI" panose="020B0604030504040204" pitchFamily="50" charset="-128"/>
              </a:rPr>
              <a:t>クオリティー・ループを目指せ！</a:t>
            </a: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19983400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スライド番号プレースホルダー 2"/>
          <p:cNvSpPr>
            <a:spLocks noGrp="1"/>
          </p:cNvSpPr>
          <p:nvPr>
            <p:ph type="sldNum" sz="quarter" idx="12"/>
          </p:nvPr>
        </p:nvSpPr>
        <p:spPr/>
        <p:txBody>
          <a:bodyPr/>
          <a:lstStyle/>
          <a:p>
            <a:fld id="{FDC12EB7-9942-4677-93FF-97448FA2B5F1}" type="slidenum">
              <a:rPr kumimoji="1" lang="ja-JP" altLang="en-US" smtClean="0"/>
              <a:t>25</a:t>
            </a:fld>
            <a:endParaRPr kumimoji="1" lang="ja-JP" altLang="en-US"/>
          </a:p>
        </p:txBody>
      </p:sp>
    </p:spTree>
    <p:extLst>
      <p:ext uri="{BB962C8B-B14F-4D97-AF65-F5344CB8AC3E}">
        <p14:creationId xmlns:p14="http://schemas.microsoft.com/office/powerpoint/2010/main" val="3004407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Meiryo UI" panose="020B0604030504040204" pitchFamily="50" charset="-128"/>
                <a:ea typeface="Meiryo UI" panose="020B0604030504040204" pitchFamily="50" charset="-128"/>
              </a:rPr>
              <a:t>地域の経済</a:t>
            </a:r>
            <a:r>
              <a:rPr kumimoji="1" lang="en-US" altLang="ja-JP" dirty="0">
                <a:latin typeface="Meiryo UI" panose="020B0604030504040204" pitchFamily="50" charset="-128"/>
                <a:ea typeface="Meiryo UI" panose="020B0604030504040204" pitchFamily="50" charset="-128"/>
              </a:rPr>
              <a:t>2014</a:t>
            </a:r>
            <a:endParaRPr kumimoji="1" lang="ja-JP" altLang="en-US" dirty="0">
              <a:latin typeface="Meiryo UI" panose="020B0604030504040204" pitchFamily="50" charset="-128"/>
              <a:ea typeface="Meiryo UI" panose="020B0604030504040204" pitchFamily="50" charset="-128"/>
            </a:endParaRPr>
          </a:p>
        </p:txBody>
      </p:sp>
      <p:sp>
        <p:nvSpPr>
          <p:cNvPr id="3" name="コンテンツ プレースホルダー 2"/>
          <p:cNvSpPr>
            <a:spLocks noGrp="1"/>
          </p:cNvSpPr>
          <p:nvPr>
            <p:ph idx="1"/>
          </p:nvPr>
        </p:nvSpPr>
        <p:spPr>
          <a:xfrm>
            <a:off x="457200" y="1628800"/>
            <a:ext cx="8229600" cy="4525963"/>
          </a:xfrm>
        </p:spPr>
        <p:txBody>
          <a:bodyPr>
            <a:normAutofit/>
          </a:bodyPr>
          <a:lstStyle/>
          <a:p>
            <a:r>
              <a:rPr lang="ja-JP" altLang="en-US" sz="2800" dirty="0">
                <a:latin typeface="Meiryo UI" panose="020B0604030504040204" pitchFamily="50" charset="-128"/>
                <a:ea typeface="Meiryo UI" panose="020B0604030504040204" pitchFamily="50" charset="-128"/>
              </a:rPr>
              <a:t>地方において人口の増加した市町村の特徴</a:t>
            </a:r>
            <a:endParaRPr lang="en-US" altLang="ja-JP" sz="2800" dirty="0">
              <a:latin typeface="Meiryo UI" panose="020B0604030504040204" pitchFamily="50" charset="-128"/>
              <a:ea typeface="Meiryo UI" panose="020B0604030504040204" pitchFamily="50" charset="-128"/>
            </a:endParaRPr>
          </a:p>
          <a:p>
            <a:pPr lvl="1"/>
            <a:r>
              <a:rPr lang="ja-JP" altLang="en-US" sz="2400" dirty="0">
                <a:latin typeface="Meiryo UI" panose="020B0604030504040204" pitchFamily="50" charset="-128"/>
                <a:ea typeface="Meiryo UI" panose="020B0604030504040204" pitchFamily="50" charset="-128"/>
              </a:rPr>
              <a:t>地方で人口が増加した市町村の割合は</a:t>
            </a:r>
            <a:r>
              <a:rPr lang="ja-JP" altLang="en-US" sz="2400" dirty="0">
                <a:solidFill>
                  <a:srgbClr val="FF0000"/>
                </a:solidFill>
                <a:latin typeface="Meiryo UI" panose="020B0604030504040204" pitchFamily="50" charset="-128"/>
                <a:ea typeface="Meiryo UI" panose="020B0604030504040204" pitchFamily="50" charset="-128"/>
              </a:rPr>
              <a:t>約</a:t>
            </a:r>
            <a:r>
              <a:rPr lang="en-US" altLang="ja-JP" sz="2400" dirty="0">
                <a:solidFill>
                  <a:srgbClr val="FF0000"/>
                </a:solidFill>
                <a:latin typeface="Meiryo UI" panose="020B0604030504040204" pitchFamily="50" charset="-128"/>
                <a:ea typeface="Meiryo UI" panose="020B0604030504040204" pitchFamily="50" charset="-128"/>
              </a:rPr>
              <a:t>1</a:t>
            </a:r>
            <a:r>
              <a:rPr lang="ja-JP" altLang="en-US" sz="2400" dirty="0">
                <a:solidFill>
                  <a:srgbClr val="FF0000"/>
                </a:solidFill>
                <a:latin typeface="Meiryo UI" panose="020B0604030504040204" pitchFamily="50" charset="-128"/>
                <a:ea typeface="Meiryo UI" panose="020B0604030504040204" pitchFamily="50" charset="-128"/>
              </a:rPr>
              <a:t>割</a:t>
            </a:r>
            <a:endParaRPr lang="en-US" altLang="ja-JP" sz="2400" dirty="0">
              <a:solidFill>
                <a:srgbClr val="FF0000"/>
              </a:solidFill>
              <a:latin typeface="Meiryo UI" panose="020B0604030504040204" pitchFamily="50" charset="-128"/>
              <a:ea typeface="Meiryo UI" panose="020B0604030504040204" pitchFamily="50" charset="-128"/>
            </a:endParaRPr>
          </a:p>
          <a:p>
            <a:pPr lvl="1"/>
            <a:r>
              <a:rPr lang="ja-JP" altLang="en-US" sz="2400" dirty="0">
                <a:latin typeface="Meiryo UI" panose="020B0604030504040204" pitchFamily="50" charset="-128"/>
                <a:ea typeface="Meiryo UI" panose="020B0604030504040204" pitchFamily="50" charset="-128"/>
              </a:rPr>
              <a:t>人口が増加した市町村には、</a:t>
            </a:r>
            <a:r>
              <a:rPr lang="ja-JP" altLang="en-US" sz="2400" dirty="0">
                <a:solidFill>
                  <a:srgbClr val="FF0000"/>
                </a:solidFill>
                <a:latin typeface="Meiryo UI" panose="020B0604030504040204" pitchFamily="50" charset="-128"/>
                <a:ea typeface="Meiryo UI" panose="020B0604030504040204" pitchFamily="50" charset="-128"/>
              </a:rPr>
              <a:t>製造業、商業の集積</a:t>
            </a:r>
            <a:r>
              <a:rPr lang="ja-JP" altLang="en-US" sz="2400" dirty="0">
                <a:latin typeface="Meiryo UI" panose="020B0604030504040204" pitchFamily="50" charset="-128"/>
                <a:ea typeface="Meiryo UI" panose="020B0604030504040204" pitchFamily="50" charset="-128"/>
              </a:rPr>
              <a:t>等がみられる市町村が多い</a:t>
            </a:r>
            <a:endParaRPr lang="en-US" altLang="ja-JP" sz="2400" dirty="0">
              <a:latin typeface="Meiryo UI" panose="020B0604030504040204" pitchFamily="50" charset="-128"/>
              <a:ea typeface="Meiryo UI" panose="020B0604030504040204" pitchFamily="50" charset="-128"/>
            </a:endParaRPr>
          </a:p>
          <a:p>
            <a:pPr lvl="1"/>
            <a:r>
              <a:rPr lang="ja-JP" altLang="en-US" sz="2400" dirty="0">
                <a:latin typeface="Meiryo UI" panose="020B0604030504040204" pitchFamily="50" charset="-128"/>
                <a:ea typeface="Meiryo UI" panose="020B0604030504040204" pitchFamily="50" charset="-128"/>
              </a:rPr>
              <a:t>製造業、商業の集積等がみられる人口</a:t>
            </a:r>
            <a:r>
              <a:rPr lang="en-US" altLang="ja-JP" sz="2400" dirty="0">
                <a:latin typeface="Meiryo UI" panose="020B0604030504040204" pitchFamily="50" charset="-128"/>
                <a:ea typeface="Meiryo UI" panose="020B0604030504040204" pitchFamily="50" charset="-128"/>
              </a:rPr>
              <a:t>10</a:t>
            </a:r>
            <a:r>
              <a:rPr lang="ja-JP" altLang="en-US" sz="2400" dirty="0">
                <a:latin typeface="Meiryo UI" panose="020B0604030504040204" pitchFamily="50" charset="-128"/>
                <a:ea typeface="Meiryo UI" panose="020B0604030504040204" pitchFamily="50" charset="-128"/>
              </a:rPr>
              <a:t>万人以上の都市の</a:t>
            </a:r>
            <a:r>
              <a:rPr lang="ja-JP" altLang="en-US" sz="2400" dirty="0">
                <a:solidFill>
                  <a:srgbClr val="FF0000"/>
                </a:solidFill>
                <a:latin typeface="Meiryo UI" panose="020B0604030504040204" pitchFamily="50" charset="-128"/>
                <a:ea typeface="Meiryo UI" panose="020B0604030504040204" pitchFamily="50" charset="-128"/>
              </a:rPr>
              <a:t>近隣</a:t>
            </a:r>
            <a:r>
              <a:rPr lang="ja-JP" altLang="en-US" sz="2400" dirty="0">
                <a:latin typeface="Meiryo UI" panose="020B0604030504040204" pitchFamily="50" charset="-128"/>
                <a:ea typeface="Meiryo UI" panose="020B0604030504040204" pitchFamily="50" charset="-128"/>
              </a:rPr>
              <a:t>にも、人口の増加した市町村が多く所在</a:t>
            </a:r>
            <a:endParaRPr lang="en-US" altLang="ja-JP" sz="2400" dirty="0">
              <a:latin typeface="Meiryo UI" panose="020B0604030504040204" pitchFamily="50" charset="-128"/>
              <a:ea typeface="Meiryo UI" panose="020B0604030504040204" pitchFamily="50" charset="-128"/>
            </a:endParaRPr>
          </a:p>
          <a:p>
            <a:pPr lvl="1"/>
            <a:r>
              <a:rPr lang="ja-JP" altLang="en-US" sz="2400" dirty="0">
                <a:latin typeface="Meiryo UI" panose="020B0604030504040204" pitchFamily="50" charset="-128"/>
                <a:ea typeface="Meiryo UI" panose="020B0604030504040204" pitchFamily="50" charset="-128"/>
              </a:rPr>
              <a:t>人口増加市町村では、</a:t>
            </a:r>
            <a:r>
              <a:rPr lang="ja-JP" altLang="en-US" sz="2400" dirty="0">
                <a:solidFill>
                  <a:srgbClr val="FF0000"/>
                </a:solidFill>
                <a:latin typeface="Meiryo UI" panose="020B0604030504040204" pitchFamily="50" charset="-128"/>
                <a:ea typeface="Meiryo UI" panose="020B0604030504040204" pitchFamily="50" charset="-128"/>
              </a:rPr>
              <a:t>子育て世代</a:t>
            </a:r>
            <a:r>
              <a:rPr lang="ja-JP" altLang="en-US" sz="2400" dirty="0">
                <a:latin typeface="Meiryo UI" panose="020B0604030504040204" pitchFamily="50" charset="-128"/>
                <a:ea typeface="Meiryo UI" panose="020B0604030504040204" pitchFamily="50" charset="-128"/>
              </a:rPr>
              <a:t>の人口構成割合が高い</a:t>
            </a:r>
            <a:endParaRPr kumimoji="1" lang="ja-JP" altLang="en-US" sz="2400" dirty="0">
              <a:latin typeface="Meiryo UI" panose="020B0604030504040204" pitchFamily="50" charset="-128"/>
              <a:ea typeface="Meiryo UI" panose="020B0604030504040204" pitchFamily="50" charset="-128"/>
            </a:endParaRPr>
          </a:p>
        </p:txBody>
      </p:sp>
      <p:sp>
        <p:nvSpPr>
          <p:cNvPr id="4" name="正方形/長方形 3"/>
          <p:cNvSpPr/>
          <p:nvPr/>
        </p:nvSpPr>
        <p:spPr>
          <a:xfrm>
            <a:off x="594470" y="4617132"/>
            <a:ext cx="7920880" cy="122413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ja-JP" altLang="en-US" dirty="0">
                <a:latin typeface="Meiryo UI" panose="020B0604030504040204" pitchFamily="50" charset="-128"/>
                <a:ea typeface="Meiryo UI" panose="020B0604030504040204" pitchFamily="50" charset="-128"/>
                <a:cs typeface="Microsoft Himalaya" panose="01010100010101010101" pitchFamily="2" charset="0"/>
              </a:rPr>
              <a:t>地方の市町村において人口が増加したのは、①良好で</a:t>
            </a:r>
            <a:r>
              <a:rPr lang="ja-JP" altLang="en-US" dirty="0">
                <a:solidFill>
                  <a:srgbClr val="FF0000"/>
                </a:solidFill>
                <a:latin typeface="Meiryo UI" panose="020B0604030504040204" pitchFamily="50" charset="-128"/>
                <a:ea typeface="Meiryo UI" panose="020B0604030504040204" pitchFamily="50" charset="-128"/>
                <a:cs typeface="Microsoft Himalaya" panose="01010100010101010101" pitchFamily="2" charset="0"/>
              </a:rPr>
              <a:t>安定的な雇用環境</a:t>
            </a:r>
            <a:r>
              <a:rPr lang="ja-JP" altLang="en-US" dirty="0">
                <a:latin typeface="Meiryo UI" panose="020B0604030504040204" pitchFamily="50" charset="-128"/>
                <a:ea typeface="Meiryo UI" panose="020B0604030504040204" pitchFamily="50" charset="-128"/>
                <a:cs typeface="Microsoft Himalaya" panose="01010100010101010101" pitchFamily="2" charset="0"/>
              </a:rPr>
              <a:t>の下、②</a:t>
            </a:r>
            <a:r>
              <a:rPr lang="ja-JP" altLang="en-US" dirty="0">
                <a:solidFill>
                  <a:srgbClr val="FF0000"/>
                </a:solidFill>
                <a:latin typeface="Meiryo UI" panose="020B0604030504040204" pitchFamily="50" charset="-128"/>
                <a:ea typeface="Meiryo UI" panose="020B0604030504040204" pitchFamily="50" charset="-128"/>
                <a:cs typeface="Microsoft Himalaya" panose="01010100010101010101" pitchFamily="2" charset="0"/>
              </a:rPr>
              <a:t>住環境整備や子育て支援</a:t>
            </a:r>
            <a:r>
              <a:rPr lang="ja-JP" altLang="en-US" dirty="0">
                <a:latin typeface="Meiryo UI" panose="020B0604030504040204" pitchFamily="50" charset="-128"/>
                <a:ea typeface="Meiryo UI" panose="020B0604030504040204" pitchFamily="50" charset="-128"/>
                <a:cs typeface="Microsoft Himalaya" panose="01010100010101010101" pitchFamily="2" charset="0"/>
              </a:rPr>
              <a:t>等の取組が進められることで、③人口の流入、定着がみられ、④</a:t>
            </a:r>
            <a:r>
              <a:rPr lang="ja-JP" altLang="en-US" dirty="0">
                <a:solidFill>
                  <a:srgbClr val="FF0000"/>
                </a:solidFill>
                <a:latin typeface="Meiryo UI" panose="020B0604030504040204" pitchFamily="50" charset="-128"/>
                <a:ea typeface="Meiryo UI" panose="020B0604030504040204" pitchFamily="50" charset="-128"/>
                <a:cs typeface="Microsoft Himalaya" panose="01010100010101010101" pitchFamily="2" charset="0"/>
              </a:rPr>
              <a:t>若い子育て世代</a:t>
            </a:r>
            <a:r>
              <a:rPr lang="ja-JP" altLang="en-US" dirty="0">
                <a:latin typeface="Meiryo UI" panose="020B0604030504040204" pitchFamily="50" charset="-128"/>
                <a:ea typeface="Meiryo UI" panose="020B0604030504040204" pitchFamily="50" charset="-128"/>
                <a:cs typeface="Microsoft Himalaya" panose="01010100010101010101" pitchFamily="2" charset="0"/>
              </a:rPr>
              <a:t>の人口構成割合が高まり、⑤出生率が高まっていることが要因となっている場合が多い。</a:t>
            </a:r>
            <a:endParaRPr kumimoji="1" lang="ja-JP" altLang="en-US" dirty="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5" name="スライド番号プレースホルダー 4"/>
          <p:cNvSpPr>
            <a:spLocks noGrp="1"/>
          </p:cNvSpPr>
          <p:nvPr>
            <p:ph type="sldNum" sz="quarter" idx="12"/>
          </p:nvPr>
        </p:nvSpPr>
        <p:spPr/>
        <p:txBody>
          <a:bodyPr/>
          <a:lstStyle/>
          <a:p>
            <a:fld id="{FDC12EB7-9942-4677-93FF-97448FA2B5F1}" type="slidenum">
              <a:rPr kumimoji="1" lang="ja-JP" altLang="en-US" smtClean="0"/>
              <a:t>26</a:t>
            </a:fld>
            <a:endParaRPr kumimoji="1" lang="ja-JP" altLang="en-US"/>
          </a:p>
        </p:txBody>
      </p:sp>
    </p:spTree>
    <p:extLst>
      <p:ext uri="{BB962C8B-B14F-4D97-AF65-F5344CB8AC3E}">
        <p14:creationId xmlns:p14="http://schemas.microsoft.com/office/powerpoint/2010/main" val="2782266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p:nvPr>
        </p:nvSpPr>
        <p:spPr/>
        <p:txBody>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GDP</a:t>
            </a:r>
            <a:r>
              <a:rPr lang="ja-JP" altLang="en-US" dirty="0">
                <a:latin typeface="Meiryo UI" panose="020B0604030504040204" pitchFamily="50" charset="-128"/>
                <a:ea typeface="Meiryo UI" panose="020B0604030504040204" pitchFamily="50" charset="-128"/>
                <a:cs typeface="Meiryo UI" panose="020B0604030504040204" pitchFamily="50" charset="-128"/>
              </a:rPr>
              <a:t>は</a:t>
            </a:r>
            <a:r>
              <a:rPr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経済的な</a:t>
            </a:r>
            <a:r>
              <a:rPr lang="ja-JP" altLang="en-US" dirty="0">
                <a:latin typeface="Meiryo UI" panose="020B0604030504040204" pitchFamily="50" charset="-128"/>
                <a:ea typeface="Meiryo UI" panose="020B0604030504040204" pitchFamily="50" charset="-128"/>
                <a:cs typeface="Meiryo UI" panose="020B0604030504040204" pitchFamily="50" charset="-128"/>
              </a:rPr>
              <a:t>豊かさの指標</a:t>
            </a:r>
          </a:p>
        </p:txBody>
      </p:sp>
      <p:sp>
        <p:nvSpPr>
          <p:cNvPr id="11267" name="コンテンツ プレースホルダ 2"/>
          <p:cNvSpPr>
            <a:spLocks noGrp="1"/>
          </p:cNvSpPr>
          <p:nvPr>
            <p:ph idx="1"/>
          </p:nvPr>
        </p:nvSpPr>
        <p:spPr>
          <a:xfrm>
            <a:off x="457200" y="1600201"/>
            <a:ext cx="8229600" cy="2044824"/>
          </a:xfrm>
        </p:spPr>
        <p:txBody>
          <a:bodyPr>
            <a:normAutofit/>
          </a:bodyPr>
          <a:lstStyle/>
          <a:p>
            <a:pPr marL="0" indent="0">
              <a:buNone/>
            </a:pPr>
            <a:r>
              <a:rPr lang="en-US" altLang="ja-JP" sz="2400" dirty="0">
                <a:latin typeface="Meiryo UI" panose="020B0604030504040204" pitchFamily="50" charset="-128"/>
                <a:ea typeface="Meiryo UI" panose="020B0604030504040204" pitchFamily="50" charset="-128"/>
                <a:cs typeface="Meiryo UI" panose="020B0604030504040204" pitchFamily="50" charset="-128"/>
              </a:rPr>
              <a:t>GDP</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は生産額（付加価値の総額）を示しているが、裏を返してみると我々の所得を示していることにもなる。</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よって、マクロ経済学の議論では、所得と生産はしばしば同じ概念として使われている（⇒三面等価の原則）。</a:t>
            </a:r>
          </a:p>
        </p:txBody>
      </p:sp>
      <p:sp>
        <p:nvSpPr>
          <p:cNvPr id="11268"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o"/>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chemeClr val="accent2"/>
              </a:buClr>
              <a:buSzPct val="75000"/>
              <a:buFont typeface="Wingdings" pitchFamily="2" charset="2"/>
              <a:buChar char="n"/>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chemeClr val="bg2"/>
              </a:buClr>
              <a:buSzPct val="65000"/>
              <a:buFont typeface="Wingdings" pitchFamily="2" charset="2"/>
              <a:buChar char="o"/>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chemeClr val="accent2"/>
              </a:buClr>
              <a:buSzPct val="75000"/>
              <a:buFont typeface="Wingdings" pitchFamily="2" charset="2"/>
              <a:buChar char="n"/>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9pPr>
          </a:lstStyle>
          <a:p>
            <a:pPr eaLnBrk="1" hangingPunct="1">
              <a:spcBef>
                <a:spcPct val="0"/>
              </a:spcBef>
              <a:buClrTx/>
              <a:buSzTx/>
              <a:buFontTx/>
              <a:buNone/>
            </a:pPr>
            <a:fld id="{23362BF8-F58D-4D95-B4B9-7577DCB8925C}" type="slidenum">
              <a:rPr kumimoji="0" lang="en-US" altLang="ja-JP" sz="1000" smtClean="0">
                <a:latin typeface="Arial" charset="0"/>
              </a:rPr>
              <a:pPr eaLnBrk="1" hangingPunct="1">
                <a:spcBef>
                  <a:spcPct val="0"/>
                </a:spcBef>
                <a:buClrTx/>
                <a:buSzTx/>
                <a:buFontTx/>
                <a:buNone/>
              </a:pPr>
              <a:t>27</a:t>
            </a:fld>
            <a:endParaRPr kumimoji="0" lang="en-US" altLang="ja-JP" sz="1000">
              <a:latin typeface="Arial" charset="0"/>
            </a:endParaRPr>
          </a:p>
        </p:txBody>
      </p:sp>
      <p:pic>
        <p:nvPicPr>
          <p:cNvPr id="1026" name="Picture 2" descr="C:\Users\nakazawa\Desktop\gatag-000067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4177780"/>
            <a:ext cx="1694260" cy="123594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nakazawa\Desktop\ilm14_ab01031-s-274x3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1652" y="3923607"/>
            <a:ext cx="1540696" cy="168689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nakazawa\Desktop\kankou_shopping_asi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3873466"/>
            <a:ext cx="2376264" cy="1844575"/>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1475656" y="3645024"/>
            <a:ext cx="864096" cy="461665"/>
          </a:xfrm>
          <a:prstGeom prst="rect">
            <a:avLst/>
          </a:prstGeom>
          <a:noFill/>
        </p:spPr>
        <p:txBody>
          <a:bodyPr wrap="square" rtlCol="0">
            <a:spAutoFit/>
          </a:bodyPr>
          <a:lstStyle/>
          <a:p>
            <a:r>
              <a:rPr kumimoji="1" lang="ja-JP" altLang="en-US" sz="2400" b="1" dirty="0">
                <a:latin typeface="Meiryo UI" panose="020B0604030504040204" pitchFamily="50" charset="-128"/>
                <a:ea typeface="Meiryo UI" panose="020B0604030504040204" pitchFamily="50" charset="-128"/>
              </a:rPr>
              <a:t>生産</a:t>
            </a:r>
          </a:p>
        </p:txBody>
      </p:sp>
      <p:sp>
        <p:nvSpPr>
          <p:cNvPr id="10" name="テキスト ボックス 9"/>
          <p:cNvSpPr txBox="1"/>
          <p:nvPr/>
        </p:nvSpPr>
        <p:spPr>
          <a:xfrm>
            <a:off x="3779912" y="3645024"/>
            <a:ext cx="864096" cy="461665"/>
          </a:xfrm>
          <a:prstGeom prst="rect">
            <a:avLst/>
          </a:prstGeom>
          <a:noFill/>
        </p:spPr>
        <p:txBody>
          <a:bodyPr wrap="square" rtlCol="0">
            <a:spAutoFit/>
          </a:bodyPr>
          <a:lstStyle/>
          <a:p>
            <a:r>
              <a:rPr kumimoji="1" lang="ja-JP" altLang="en-US" sz="2400" b="1" dirty="0">
                <a:latin typeface="Meiryo UI" panose="020B0604030504040204" pitchFamily="50" charset="-128"/>
                <a:ea typeface="Meiryo UI" panose="020B0604030504040204" pitchFamily="50" charset="-128"/>
              </a:rPr>
              <a:t>分配</a:t>
            </a:r>
          </a:p>
        </p:txBody>
      </p:sp>
      <p:sp>
        <p:nvSpPr>
          <p:cNvPr id="11" name="テキスト ボックス 10"/>
          <p:cNvSpPr txBox="1"/>
          <p:nvPr/>
        </p:nvSpPr>
        <p:spPr>
          <a:xfrm>
            <a:off x="6228184" y="3645024"/>
            <a:ext cx="864096" cy="461665"/>
          </a:xfrm>
          <a:prstGeom prst="rect">
            <a:avLst/>
          </a:prstGeom>
          <a:noFill/>
        </p:spPr>
        <p:txBody>
          <a:bodyPr wrap="square" rtlCol="0">
            <a:spAutoFit/>
          </a:bodyPr>
          <a:lstStyle/>
          <a:p>
            <a:r>
              <a:rPr kumimoji="1" lang="ja-JP" altLang="en-US" sz="2400" b="1" dirty="0">
                <a:latin typeface="Meiryo UI" panose="020B0604030504040204" pitchFamily="50" charset="-128"/>
                <a:ea typeface="Meiryo UI" panose="020B0604030504040204" pitchFamily="50" charset="-128"/>
              </a:rPr>
              <a:t>支出</a:t>
            </a:r>
          </a:p>
        </p:txBody>
      </p:sp>
      <p:sp>
        <p:nvSpPr>
          <p:cNvPr id="3" name="テキスト ボックス 2"/>
          <p:cNvSpPr txBox="1"/>
          <p:nvPr/>
        </p:nvSpPr>
        <p:spPr>
          <a:xfrm>
            <a:off x="1115616" y="5610500"/>
            <a:ext cx="2016224" cy="707886"/>
          </a:xfrm>
          <a:prstGeom prst="rect">
            <a:avLst/>
          </a:prstGeom>
          <a:noFill/>
        </p:spPr>
        <p:txBody>
          <a:bodyPr wrap="square" rtlCol="0">
            <a:spAutoFit/>
          </a:bodyPr>
          <a:lstStyle/>
          <a:p>
            <a:r>
              <a:rPr kumimoji="1" lang="ja-JP" altLang="en-US" sz="2000" dirty="0">
                <a:solidFill>
                  <a:srgbClr val="FF0000"/>
                </a:solidFill>
                <a:latin typeface="Meiryo UI" panose="020B0604030504040204" pitchFamily="50" charset="-128"/>
                <a:ea typeface="Meiryo UI" panose="020B0604030504040204" pitchFamily="50" charset="-128"/>
              </a:rPr>
              <a:t>誰が</a:t>
            </a:r>
            <a:r>
              <a:rPr kumimoji="1" lang="ja-JP" altLang="en-US" sz="2000" dirty="0">
                <a:latin typeface="Meiryo UI" panose="020B0604030504040204" pitchFamily="50" charset="-128"/>
                <a:ea typeface="Meiryo UI" panose="020B0604030504040204" pitchFamily="50" charset="-128"/>
              </a:rPr>
              <a:t>富を生み出したのか？</a:t>
            </a:r>
          </a:p>
        </p:txBody>
      </p:sp>
      <p:sp>
        <p:nvSpPr>
          <p:cNvPr id="13" name="テキスト ボックス 12"/>
          <p:cNvSpPr txBox="1"/>
          <p:nvPr/>
        </p:nvSpPr>
        <p:spPr>
          <a:xfrm>
            <a:off x="3851920" y="5589240"/>
            <a:ext cx="2016224" cy="707886"/>
          </a:xfrm>
          <a:prstGeom prst="rect">
            <a:avLst/>
          </a:prstGeom>
          <a:noFill/>
        </p:spPr>
        <p:txBody>
          <a:bodyPr wrap="square" rtlCol="0">
            <a:spAutoFit/>
          </a:bodyPr>
          <a:lstStyle/>
          <a:p>
            <a:r>
              <a:rPr kumimoji="1" lang="ja-JP" altLang="en-US" sz="2000" dirty="0">
                <a:solidFill>
                  <a:srgbClr val="FF0000"/>
                </a:solidFill>
                <a:latin typeface="Meiryo UI" panose="020B0604030504040204" pitchFamily="50" charset="-128"/>
                <a:ea typeface="Meiryo UI" panose="020B0604030504040204" pitchFamily="50" charset="-128"/>
              </a:rPr>
              <a:t>誰に</a:t>
            </a:r>
            <a:r>
              <a:rPr kumimoji="1" lang="ja-JP" altLang="en-US" sz="2000" dirty="0">
                <a:latin typeface="Meiryo UI" panose="020B0604030504040204" pitchFamily="50" charset="-128"/>
                <a:ea typeface="Meiryo UI" panose="020B0604030504040204" pitchFamily="50" charset="-128"/>
              </a:rPr>
              <a:t>富は配分されたの</a:t>
            </a:r>
            <a:r>
              <a:rPr lang="ja-JP" altLang="en-US" sz="2000" dirty="0">
                <a:latin typeface="Meiryo UI" panose="020B0604030504040204" pitchFamily="50" charset="-128"/>
                <a:ea typeface="Meiryo UI" panose="020B0604030504040204" pitchFamily="50" charset="-128"/>
              </a:rPr>
              <a:t>か</a:t>
            </a:r>
            <a:r>
              <a:rPr kumimoji="1" lang="ja-JP" altLang="en-US" sz="2000" dirty="0">
                <a:latin typeface="Meiryo UI" panose="020B0604030504040204" pitchFamily="50" charset="-128"/>
                <a:ea typeface="Meiryo UI" panose="020B0604030504040204" pitchFamily="50" charset="-128"/>
              </a:rPr>
              <a:t>？</a:t>
            </a:r>
          </a:p>
        </p:txBody>
      </p:sp>
      <p:sp>
        <p:nvSpPr>
          <p:cNvPr id="14" name="テキスト ボックス 13"/>
          <p:cNvSpPr txBox="1"/>
          <p:nvPr/>
        </p:nvSpPr>
        <p:spPr>
          <a:xfrm>
            <a:off x="6444208" y="5589240"/>
            <a:ext cx="2016224" cy="707886"/>
          </a:xfrm>
          <a:prstGeom prst="rect">
            <a:avLst/>
          </a:prstGeom>
          <a:noFill/>
        </p:spPr>
        <p:txBody>
          <a:bodyPr wrap="square" rtlCol="0">
            <a:spAutoFit/>
          </a:bodyPr>
          <a:lstStyle/>
          <a:p>
            <a:r>
              <a:rPr kumimoji="1" lang="ja-JP" altLang="en-US" sz="2000" dirty="0">
                <a:solidFill>
                  <a:srgbClr val="FF0000"/>
                </a:solidFill>
                <a:latin typeface="Meiryo UI" panose="020B0604030504040204" pitchFamily="50" charset="-128"/>
                <a:ea typeface="Meiryo UI" panose="020B0604030504040204" pitchFamily="50" charset="-128"/>
              </a:rPr>
              <a:t>何に</a:t>
            </a:r>
            <a:r>
              <a:rPr kumimoji="1" lang="ja-JP" altLang="en-US" sz="2000" dirty="0">
                <a:latin typeface="Meiryo UI" panose="020B0604030504040204" pitchFamily="50" charset="-128"/>
                <a:ea typeface="Meiryo UI" panose="020B0604030504040204" pitchFamily="50" charset="-128"/>
              </a:rPr>
              <a:t>富は使われたのか？</a:t>
            </a:r>
          </a:p>
        </p:txBody>
      </p:sp>
      <p:sp>
        <p:nvSpPr>
          <p:cNvPr id="4" name="テキスト ボックス 3"/>
          <p:cNvSpPr txBox="1"/>
          <p:nvPr/>
        </p:nvSpPr>
        <p:spPr>
          <a:xfrm>
            <a:off x="3059832" y="4509120"/>
            <a:ext cx="720080" cy="584775"/>
          </a:xfrm>
          <a:prstGeom prst="rect">
            <a:avLst/>
          </a:prstGeom>
          <a:noFill/>
        </p:spPr>
        <p:txBody>
          <a:bodyPr wrap="square" rtlCol="0">
            <a:spAutoFit/>
          </a:bodyPr>
          <a:lstStyle/>
          <a:p>
            <a:r>
              <a:rPr lang="ja-JP" altLang="en-US" sz="3200" dirty="0">
                <a:latin typeface="Meiryo UI" panose="020B0604030504040204" pitchFamily="50" charset="-128"/>
                <a:ea typeface="Meiryo UI" panose="020B0604030504040204" pitchFamily="50" charset="-128"/>
              </a:rPr>
              <a:t>＝</a:t>
            </a:r>
          </a:p>
        </p:txBody>
      </p:sp>
      <p:sp>
        <p:nvSpPr>
          <p:cNvPr id="16" name="テキスト ボックス 15"/>
          <p:cNvSpPr txBox="1"/>
          <p:nvPr/>
        </p:nvSpPr>
        <p:spPr>
          <a:xfrm>
            <a:off x="5508104" y="4509120"/>
            <a:ext cx="720080" cy="584775"/>
          </a:xfrm>
          <a:prstGeom prst="rect">
            <a:avLst/>
          </a:prstGeom>
          <a:noFill/>
        </p:spPr>
        <p:txBody>
          <a:bodyPr wrap="square" rtlCol="0">
            <a:spAutoFit/>
          </a:bodyPr>
          <a:lstStyle/>
          <a:p>
            <a:r>
              <a:rPr lang="ja-JP" altLang="en-US" sz="3200" dirty="0">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3324850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p:nvPr>
        </p:nvSpPr>
        <p:spPr/>
        <p:txBody>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GDP</a:t>
            </a:r>
            <a:r>
              <a:rPr lang="ja-JP" altLang="en-US" dirty="0">
                <a:latin typeface="Meiryo UI" panose="020B0604030504040204" pitchFamily="50" charset="-128"/>
                <a:ea typeface="Meiryo UI" panose="020B0604030504040204" pitchFamily="50" charset="-128"/>
                <a:cs typeface="Meiryo UI" panose="020B0604030504040204" pitchFamily="50" charset="-128"/>
              </a:rPr>
              <a:t>の確認</a:t>
            </a:r>
          </a:p>
        </p:txBody>
      </p:sp>
      <p:sp>
        <p:nvSpPr>
          <p:cNvPr id="11268"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o"/>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chemeClr val="accent2"/>
              </a:buClr>
              <a:buSzPct val="75000"/>
              <a:buFont typeface="Wingdings" pitchFamily="2" charset="2"/>
              <a:buChar char="n"/>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chemeClr val="bg2"/>
              </a:buClr>
              <a:buSzPct val="65000"/>
              <a:buFont typeface="Wingdings" pitchFamily="2" charset="2"/>
              <a:buChar char="o"/>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chemeClr val="accent2"/>
              </a:buClr>
              <a:buSzPct val="75000"/>
              <a:buFont typeface="Wingdings" pitchFamily="2" charset="2"/>
              <a:buChar char="n"/>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9pPr>
          </a:lstStyle>
          <a:p>
            <a:pPr eaLnBrk="1" hangingPunct="1">
              <a:spcBef>
                <a:spcPct val="0"/>
              </a:spcBef>
              <a:buClrTx/>
              <a:buSzTx/>
              <a:buFontTx/>
              <a:buNone/>
            </a:pPr>
            <a:fld id="{23362BF8-F58D-4D95-B4B9-7577DCB8925C}" type="slidenum">
              <a:rPr kumimoji="0" lang="en-US" altLang="ja-JP" sz="1000" smtClean="0">
                <a:latin typeface="Arial" charset="0"/>
              </a:rPr>
              <a:pPr eaLnBrk="1" hangingPunct="1">
                <a:spcBef>
                  <a:spcPct val="0"/>
                </a:spcBef>
                <a:buClrTx/>
                <a:buSzTx/>
                <a:buFontTx/>
                <a:buNone/>
              </a:pPr>
              <a:t>28</a:t>
            </a:fld>
            <a:endParaRPr kumimoji="0" lang="en-US" altLang="ja-JP" sz="1000">
              <a:latin typeface="Arial" charset="0"/>
            </a:endParaRPr>
          </a:p>
        </p:txBody>
      </p:sp>
      <p:sp>
        <p:nvSpPr>
          <p:cNvPr id="3" name="テキスト ボックス 2"/>
          <p:cNvSpPr txBox="1"/>
          <p:nvPr/>
        </p:nvSpPr>
        <p:spPr>
          <a:xfrm>
            <a:off x="1115616" y="6156012"/>
            <a:ext cx="6912768"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cs typeface="Meiryo UI" panose="020B0604030504040204" pitchFamily="50" charset="-128"/>
              </a:rPr>
              <a:t>内閣府「国民経済計算」国内総生産勘定</a:t>
            </a:r>
          </a:p>
        </p:txBody>
      </p:sp>
      <p:sp>
        <p:nvSpPr>
          <p:cNvPr id="5" name="四角形吹き出し 4"/>
          <p:cNvSpPr/>
          <p:nvPr/>
        </p:nvSpPr>
        <p:spPr>
          <a:xfrm>
            <a:off x="6786768" y="5076836"/>
            <a:ext cx="2016224" cy="1224136"/>
          </a:xfrm>
          <a:prstGeom prst="wedgeRectCallout">
            <a:avLst>
              <a:gd name="adj1" fmla="val -31270"/>
              <a:gd name="adj2" fmla="val -76514"/>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400" dirty="0">
                <a:latin typeface="Meiryo UI" panose="020B0604030504040204" pitchFamily="50" charset="-128"/>
                <a:ea typeface="Meiryo UI" panose="020B0604030504040204" pitchFamily="50" charset="-128"/>
              </a:rPr>
              <a:t>日本の</a:t>
            </a:r>
            <a:r>
              <a:rPr kumimoji="1" lang="en-US" altLang="ja-JP" sz="2400" dirty="0">
                <a:latin typeface="Meiryo UI" panose="020B0604030504040204" pitchFamily="50" charset="-128"/>
                <a:ea typeface="Meiryo UI" panose="020B0604030504040204" pitchFamily="50" charset="-128"/>
              </a:rPr>
              <a:t>GDP</a:t>
            </a:r>
            <a:r>
              <a:rPr kumimoji="1" lang="ja-JP" altLang="en-US" sz="2400" dirty="0">
                <a:latin typeface="Meiryo UI" panose="020B0604030504040204" pitchFamily="50" charset="-128"/>
                <a:ea typeface="Meiryo UI" panose="020B0604030504040204" pitchFamily="50" charset="-128"/>
              </a:rPr>
              <a:t>は約</a:t>
            </a:r>
            <a:r>
              <a:rPr kumimoji="1" lang="en-US" altLang="ja-JP" sz="2400" dirty="0">
                <a:latin typeface="Meiryo UI" panose="020B0604030504040204" pitchFamily="50" charset="-128"/>
                <a:ea typeface="Meiryo UI" panose="020B0604030504040204" pitchFamily="50" charset="-128"/>
              </a:rPr>
              <a:t>550</a:t>
            </a:r>
            <a:r>
              <a:rPr kumimoji="1" lang="ja-JP" altLang="en-US" sz="2400" dirty="0">
                <a:latin typeface="Meiryo UI" panose="020B0604030504040204" pitchFamily="50" charset="-128"/>
                <a:ea typeface="Meiryo UI" panose="020B0604030504040204" pitchFamily="50" charset="-128"/>
              </a:rPr>
              <a:t>兆円</a:t>
            </a:r>
          </a:p>
        </p:txBody>
      </p:sp>
      <p:pic>
        <p:nvPicPr>
          <p:cNvPr id="10" name="コンテンツ プレースホルダー 9">
            <a:extLst>
              <a:ext uri="{FF2B5EF4-FFF2-40B4-BE49-F238E27FC236}">
                <a16:creationId xmlns:a16="http://schemas.microsoft.com/office/drawing/2014/main" id="{DA520052-6D97-4A5D-A63E-8374EB02A1A3}"/>
              </a:ext>
            </a:extLst>
          </p:cNvPr>
          <p:cNvPicPr>
            <a:picLocks noGrp="1" noChangeAspect="1"/>
          </p:cNvPicPr>
          <p:nvPr>
            <p:ph idx="1"/>
          </p:nvPr>
        </p:nvPicPr>
        <p:blipFill>
          <a:blip r:embed="rId2"/>
          <a:stretch>
            <a:fillRect/>
          </a:stretch>
        </p:blipFill>
        <p:spPr>
          <a:xfrm>
            <a:off x="179512" y="1417638"/>
            <a:ext cx="8229600" cy="3776502"/>
          </a:xfrm>
          <a:prstGeom prst="rect">
            <a:avLst/>
          </a:prstGeom>
        </p:spPr>
      </p:pic>
    </p:spTree>
    <p:extLst>
      <p:ext uri="{BB962C8B-B14F-4D97-AF65-F5344CB8AC3E}">
        <p14:creationId xmlns:p14="http://schemas.microsoft.com/office/powerpoint/2010/main" val="19497559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dirty="0">
                <a:latin typeface="Meiryo UI" panose="020B0604030504040204" pitchFamily="50" charset="-128"/>
                <a:ea typeface="Meiryo UI" panose="020B0604030504040204" pitchFamily="50" charset="-128"/>
                <a:cs typeface="Meiryo UI" panose="020B0604030504040204" pitchFamily="50" charset="-128"/>
              </a:rPr>
              <a:t>の推移</a:t>
            </a:r>
          </a:p>
        </p:txBody>
      </p:sp>
      <p:graphicFrame>
        <p:nvGraphicFramePr>
          <p:cNvPr id="5" name="グラフ 4"/>
          <p:cNvGraphicFramePr>
            <a:graphicFrameLocks/>
          </p:cNvGraphicFramePr>
          <p:nvPr/>
        </p:nvGraphicFramePr>
        <p:xfrm>
          <a:off x="755576" y="1268760"/>
          <a:ext cx="7920880" cy="5184576"/>
        </p:xfrm>
        <a:graphic>
          <a:graphicData uri="http://schemas.openxmlformats.org/drawingml/2006/chart">
            <c:chart xmlns:c="http://schemas.openxmlformats.org/drawingml/2006/chart" xmlns:r="http://schemas.openxmlformats.org/officeDocument/2006/relationships" r:id="rId2"/>
          </a:graphicData>
        </a:graphic>
      </p:graphicFrame>
      <p:sp>
        <p:nvSpPr>
          <p:cNvPr id="3" name="円/楕円 2"/>
          <p:cNvSpPr/>
          <p:nvPr/>
        </p:nvSpPr>
        <p:spPr>
          <a:xfrm rot="18979023">
            <a:off x="2203838" y="4266049"/>
            <a:ext cx="4320480" cy="504056"/>
          </a:xfrm>
          <a:prstGeom prst="ellipse">
            <a:avLst/>
          </a:prstGeom>
          <a:solidFill>
            <a:schemeClr val="lt1">
              <a:alpha val="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D814BD1D-95D0-48FB-BF77-F45658E0ACC4}"/>
              </a:ext>
            </a:extLst>
          </p:cNvPr>
          <p:cNvSpPr>
            <a:spLocks noGrp="1"/>
          </p:cNvSpPr>
          <p:nvPr>
            <p:ph type="sldNum" sz="quarter" idx="12"/>
          </p:nvPr>
        </p:nvSpPr>
        <p:spPr/>
        <p:txBody>
          <a:bodyPr/>
          <a:lstStyle/>
          <a:p>
            <a:fld id="{BC55BFF0-F8B8-4B05-96B9-EEDC1F591BD6}" type="slidenum">
              <a:rPr kumimoji="1" lang="ja-JP" altLang="en-US" smtClean="0"/>
              <a:t>29</a:t>
            </a:fld>
            <a:endParaRPr kumimoji="1" lang="ja-JP" altLang="en-US"/>
          </a:p>
        </p:txBody>
      </p:sp>
    </p:spTree>
    <p:extLst>
      <p:ext uri="{BB962C8B-B14F-4D97-AF65-F5344CB8AC3E}">
        <p14:creationId xmlns:p14="http://schemas.microsoft.com/office/powerpoint/2010/main" val="2910083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Meiryo UI" panose="020B0604030504040204" pitchFamily="50" charset="-128"/>
                <a:ea typeface="Meiryo UI" panose="020B0604030504040204" pitchFamily="50" charset="-128"/>
                <a:cs typeface="Meiryo UI" panose="020B0604030504040204" pitchFamily="50" charset="-128"/>
              </a:rPr>
              <a:t>自己紹介</a:t>
            </a:r>
          </a:p>
        </p:txBody>
      </p:sp>
      <p:sp>
        <p:nvSpPr>
          <p:cNvPr id="3" name="コンテンツ プレースホルダー 2"/>
          <p:cNvSpPr>
            <a:spLocks noGrp="1"/>
          </p:cNvSpPr>
          <p:nvPr>
            <p:ph idx="1"/>
          </p:nvPr>
        </p:nvSpPr>
        <p:spPr/>
        <p:txBody>
          <a:bodyPr/>
          <a:lstStyle/>
          <a:p>
            <a:pPr marL="0" indent="0">
              <a:lnSpc>
                <a:spcPct val="100000"/>
              </a:lnSpc>
              <a:buNone/>
            </a:pPr>
            <a:r>
              <a:rPr lang="en-US" altLang="ja-JP" sz="2000" dirty="0">
                <a:latin typeface="Meiryo UI" panose="020B0604030504040204" pitchFamily="50" charset="-128"/>
                <a:ea typeface="Meiryo UI" panose="020B0604030504040204" pitchFamily="50" charset="-128"/>
                <a:cs typeface="Meiryo UI" panose="020B0604030504040204" pitchFamily="50" charset="-128"/>
              </a:rPr>
              <a:t>1975</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年　京都市生まれ</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00000"/>
              </a:lnSpc>
              <a:buNone/>
            </a:pPr>
            <a:r>
              <a:rPr lang="en-US" altLang="ja-JP" sz="2000" dirty="0">
                <a:latin typeface="Meiryo UI" panose="020B0604030504040204" pitchFamily="50" charset="-128"/>
                <a:ea typeface="Meiryo UI" panose="020B0604030504040204" pitchFamily="50" charset="-128"/>
                <a:cs typeface="Meiryo UI" panose="020B0604030504040204" pitchFamily="50" charset="-128"/>
              </a:rPr>
              <a:t>2002</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年　立命館大学大学院修了　博士（政策科学）</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00000"/>
              </a:lnSpc>
              <a:buNone/>
            </a:pPr>
            <a:r>
              <a:rPr lang="en-US" altLang="ja-JP" sz="2000" dirty="0">
                <a:latin typeface="Meiryo UI" panose="020B0604030504040204" pitchFamily="50" charset="-128"/>
                <a:ea typeface="Meiryo UI" panose="020B0604030504040204" pitchFamily="50" charset="-128"/>
                <a:cs typeface="Meiryo UI" panose="020B0604030504040204" pitchFamily="50" charset="-128"/>
              </a:rPr>
              <a:t>2002</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年　</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月から高知大学人文学部で勤務（マクロ経済学）</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00000"/>
              </a:lnSpc>
              <a:buNone/>
            </a:pPr>
            <a:r>
              <a:rPr lang="en-US" altLang="ja-JP" sz="2000" dirty="0">
                <a:latin typeface="Meiryo UI" panose="020B0604030504040204" pitchFamily="50" charset="-128"/>
                <a:ea typeface="Meiryo UI" panose="020B0604030504040204" pitchFamily="50" charset="-128"/>
                <a:cs typeface="Meiryo UI" panose="020B0604030504040204" pitchFamily="50" charset="-128"/>
              </a:rPr>
              <a:t>2009</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年　</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International Institute of Applied Systems Analysis</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（オーストリア）客員研究員</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00000"/>
              </a:lnSpc>
              <a:buNone/>
            </a:pPr>
            <a:r>
              <a:rPr lang="en-US" altLang="ja-JP" sz="20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年　地域協働学部へ異動（産業論、地域産業連関論）</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00000"/>
              </a:lnSpc>
              <a:buNone/>
            </a:pPr>
            <a:r>
              <a:rPr lang="en-US" altLang="ja-JP"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現在は地域協働学部教授。</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00000"/>
              </a:lnSpc>
              <a:buNone/>
            </a:pP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marL="0" indent="0" algn="ctr">
              <a:lnSpc>
                <a:spcPct val="100000"/>
              </a:lnSpc>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専門は産業連関分析、地域経済論、政策評価論</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7F5E9F00-1B34-4A3F-B212-541599195788}"/>
              </a:ext>
            </a:extLst>
          </p:cNvPr>
          <p:cNvSpPr>
            <a:spLocks noGrp="1"/>
          </p:cNvSpPr>
          <p:nvPr>
            <p:ph type="sldNum" sz="quarter" idx="12"/>
          </p:nvPr>
        </p:nvSpPr>
        <p:spPr/>
        <p:txBody>
          <a:bodyPr/>
          <a:lstStyle/>
          <a:p>
            <a:fld id="{BC55BFF0-F8B8-4B05-96B9-EEDC1F591BD6}" type="slidenum">
              <a:rPr kumimoji="1" lang="ja-JP" altLang="en-US" smtClean="0"/>
              <a:t>3</a:t>
            </a:fld>
            <a:endParaRPr kumimoji="1" lang="ja-JP" altLang="en-US"/>
          </a:p>
        </p:txBody>
      </p:sp>
      <p:pic>
        <p:nvPicPr>
          <p:cNvPr id="6" name="図 5">
            <a:extLst>
              <a:ext uri="{FF2B5EF4-FFF2-40B4-BE49-F238E27FC236}">
                <a16:creationId xmlns:a16="http://schemas.microsoft.com/office/drawing/2014/main" id="{9B4E6CEE-A184-463A-BDCD-084FEFDC3F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6666" y="136524"/>
            <a:ext cx="2442576" cy="2418977"/>
          </a:xfrm>
          <a:prstGeom prst="rect">
            <a:avLst/>
          </a:prstGeom>
        </p:spPr>
      </p:pic>
    </p:spTree>
    <p:extLst>
      <p:ext uri="{BB962C8B-B14F-4D97-AF65-F5344CB8AC3E}">
        <p14:creationId xmlns:p14="http://schemas.microsoft.com/office/powerpoint/2010/main" val="17018293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latin typeface="Meiryo UI" panose="020B0604030504040204" pitchFamily="50" charset="-128"/>
                <a:ea typeface="Meiryo UI" panose="020B0604030504040204" pitchFamily="50" charset="-128"/>
                <a:cs typeface="Meiryo UI" panose="020B0604030504040204" pitchFamily="50" charset="-128"/>
              </a:rPr>
              <a:t>成長に必要な要素</a:t>
            </a:r>
          </a:p>
        </p:txBody>
      </p:sp>
      <p:sp>
        <p:nvSpPr>
          <p:cNvPr id="3" name="コンテンツ プレースホルダ 2"/>
          <p:cNvSpPr>
            <a:spLocks noGrp="1"/>
          </p:cNvSpPr>
          <p:nvPr>
            <p:ph idx="1"/>
          </p:nvPr>
        </p:nvSpPr>
        <p:spPr/>
        <p:txBody>
          <a:bodyPr>
            <a:normAutofit fontScale="85000" lnSpcReduction="20000"/>
          </a:bodyPr>
          <a:lstStyle/>
          <a:p>
            <a:pPr>
              <a:lnSpc>
                <a:spcPct val="120000"/>
              </a:lnSpc>
              <a:buNone/>
            </a:pPr>
            <a:r>
              <a:rPr lang="ja-JP" altLang="en-US" dirty="0">
                <a:latin typeface="Meiryo UI" panose="020B0604030504040204" pitchFamily="50" charset="-128"/>
                <a:ea typeface="Meiryo UI" panose="020B0604030504040204" pitchFamily="50" charset="-128"/>
                <a:cs typeface="Meiryo UI" panose="020B0604030504040204" pitchFamily="50" charset="-128"/>
              </a:rPr>
              <a:t>経済学では、生産に必要なものは３つに集約される。</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buNone/>
            </a:pP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algn="ctr">
              <a:lnSpc>
                <a:spcPct val="120000"/>
              </a:lnSpc>
              <a:buNone/>
            </a:pPr>
            <a:r>
              <a:rPr lang="ja-JP" altLang="en-US" dirty="0">
                <a:latin typeface="Meiryo UI" panose="020B0604030504040204" pitchFamily="50" charset="-128"/>
                <a:ea typeface="Meiryo UI" panose="020B0604030504040204" pitchFamily="50" charset="-128"/>
                <a:cs typeface="Meiryo UI" panose="020B0604030504040204" pitchFamily="50" charset="-128"/>
              </a:rPr>
              <a:t>資本ストック、労働力供給、技術進歩</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buNone/>
            </a:pP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buNone/>
            </a:pPr>
            <a:r>
              <a:rPr lang="ja-JP" altLang="en-US" dirty="0">
                <a:latin typeface="Meiryo UI" panose="020B0604030504040204" pitchFamily="50" charset="-128"/>
                <a:ea typeface="Meiryo UI" panose="020B0604030504040204" pitchFamily="50" charset="-128"/>
                <a:cs typeface="Meiryo UI" panose="020B0604030504040204" pitchFamily="50" charset="-128"/>
              </a:rPr>
              <a:t>日本の戦後の高度経済成長を支えたのは、</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596646" indent="-514350">
              <a:lnSpc>
                <a:spcPct val="120000"/>
              </a:lnSpc>
              <a:buFont typeface="+mj-ea"/>
              <a:buAutoNum type="circleNumDbPlain"/>
            </a:pPr>
            <a:r>
              <a:rPr lang="ja-JP" altLang="en-US" dirty="0">
                <a:latin typeface="Meiryo UI" panose="020B0604030504040204" pitchFamily="50" charset="-128"/>
                <a:ea typeface="Meiryo UI" panose="020B0604030504040204" pitchFamily="50" charset="-128"/>
                <a:cs typeface="Meiryo UI" panose="020B0604030504040204" pitchFamily="50" charset="-128"/>
              </a:rPr>
              <a:t>高い貯蓄率を源泉とする</a:t>
            </a:r>
            <a:r>
              <a:rPr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民間設備投資</a:t>
            </a:r>
            <a:r>
              <a:rPr lang="ja-JP" altLang="en-US" dirty="0">
                <a:latin typeface="Meiryo UI" panose="020B0604030504040204" pitchFamily="50" charset="-128"/>
                <a:ea typeface="Meiryo UI" panose="020B0604030504040204" pitchFamily="50" charset="-128"/>
                <a:cs typeface="Meiryo UI" panose="020B0604030504040204" pitchFamily="50" charset="-128"/>
              </a:rPr>
              <a:t>の拡大</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596646" indent="-514350">
              <a:lnSpc>
                <a:spcPct val="120000"/>
              </a:lnSpc>
              <a:buFont typeface="+mj-ea"/>
              <a:buAutoNum type="circleNumDbPlain"/>
            </a:pPr>
            <a:r>
              <a:rPr lang="ja-JP" altLang="en-US" dirty="0">
                <a:latin typeface="Meiryo UI" panose="020B0604030504040204" pitchFamily="50" charset="-128"/>
                <a:ea typeface="Meiryo UI" panose="020B0604030504040204" pitchFamily="50" charset="-128"/>
                <a:cs typeface="Meiryo UI" panose="020B0604030504040204" pitchFamily="50" charset="-128"/>
              </a:rPr>
              <a:t>第１次産業から第２次産業への大量の</a:t>
            </a:r>
            <a:r>
              <a:rPr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労働人口移動</a:t>
            </a:r>
            <a:r>
              <a:rPr lang="ja-JP" altLang="en-US" dirty="0">
                <a:latin typeface="Meiryo UI" panose="020B0604030504040204" pitchFamily="50" charset="-128"/>
                <a:ea typeface="Meiryo UI" panose="020B0604030504040204" pitchFamily="50" charset="-128"/>
                <a:cs typeface="Meiryo UI" panose="020B0604030504040204" pitchFamily="50" charset="-128"/>
              </a:rPr>
              <a:t>や高い人口増加率による</a:t>
            </a:r>
            <a:r>
              <a:rPr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質の高い豊富な労働力</a:t>
            </a:r>
            <a:r>
              <a:rPr lang="ja-JP" altLang="en-US" dirty="0">
                <a:latin typeface="Meiryo UI" panose="020B0604030504040204" pitchFamily="50" charset="-128"/>
                <a:ea typeface="Meiryo UI" panose="020B0604030504040204" pitchFamily="50" charset="-128"/>
                <a:cs typeface="Meiryo UI" panose="020B0604030504040204" pitchFamily="50" charset="-128"/>
              </a:rPr>
              <a:t>の供給</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596646" indent="-514350">
              <a:lnSpc>
                <a:spcPct val="120000"/>
              </a:lnSpc>
              <a:buFont typeface="+mj-ea"/>
              <a:buAutoNum type="circleNumDbPlain"/>
            </a:pPr>
            <a:r>
              <a:rPr lang="ja-JP" altLang="en-US" dirty="0">
                <a:latin typeface="Meiryo UI" panose="020B0604030504040204" pitchFamily="50" charset="-128"/>
                <a:ea typeface="Meiryo UI" panose="020B0604030504040204" pitchFamily="50" charset="-128"/>
                <a:cs typeface="Meiryo UI" panose="020B0604030504040204" pitchFamily="50" charset="-128"/>
              </a:rPr>
              <a:t>積極的な海外技術の導入と改良による</a:t>
            </a:r>
            <a:r>
              <a:rPr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生産性の向上</a:t>
            </a:r>
            <a:endParaRPr lang="en-US" altLang="ja-JP"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 3"/>
          <p:cNvSpPr>
            <a:spLocks noGrp="1"/>
          </p:cNvSpPr>
          <p:nvPr>
            <p:ph type="sldNum" sz="quarter" idx="12"/>
          </p:nvPr>
        </p:nvSpPr>
        <p:spPr/>
        <p:txBody>
          <a:bodyPr/>
          <a:lstStyle/>
          <a:p>
            <a:fld id="{4CD55EAE-365B-4213-9A7C-3B8EBDCF0E2E}" type="slidenum">
              <a:rPr kumimoji="1" lang="ja-JP" altLang="en-US" smtClean="0"/>
              <a:pPr/>
              <a:t>30</a:t>
            </a:fld>
            <a:endParaRPr kumimoji="1" lang="ja-JP" altLang="en-US"/>
          </a:p>
        </p:txBody>
      </p:sp>
    </p:spTree>
    <p:extLst>
      <p:ext uri="{BB962C8B-B14F-4D97-AF65-F5344CB8AC3E}">
        <p14:creationId xmlns:p14="http://schemas.microsoft.com/office/powerpoint/2010/main" val="1179097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A7073F-C304-4179-BF59-7DCBFC39A4ED}"/>
              </a:ext>
            </a:extLst>
          </p:cNvPr>
          <p:cNvSpPr>
            <a:spLocks noGrp="1"/>
          </p:cNvSpPr>
          <p:nvPr>
            <p:ph type="title"/>
          </p:nvPr>
        </p:nvSpPr>
        <p:spPr/>
        <p:txBody>
          <a:bodyPr/>
          <a:lstStyle/>
          <a:p>
            <a:r>
              <a:rPr kumimoji="1" lang="ja-JP" altLang="en-US" dirty="0">
                <a:latin typeface="Meiryo UI" panose="020B0604030504040204" pitchFamily="50" charset="-128"/>
                <a:ea typeface="Meiryo UI" panose="020B0604030504040204" pitchFamily="50" charset="-128"/>
              </a:rPr>
              <a:t>なぜ？</a:t>
            </a:r>
          </a:p>
        </p:txBody>
      </p:sp>
      <p:pic>
        <p:nvPicPr>
          <p:cNvPr id="5" name="図 4" descr="おもちゃ, 人形 が含まれている画像&#10;&#10;非常に高い精度で生成された説明">
            <a:extLst>
              <a:ext uri="{FF2B5EF4-FFF2-40B4-BE49-F238E27FC236}">
                <a16:creationId xmlns:a16="http://schemas.microsoft.com/office/drawing/2014/main" id="{D38707D5-1C56-47FD-88F3-0FB83962AA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916832"/>
            <a:ext cx="1872208" cy="1252039"/>
          </a:xfrm>
          <a:prstGeom prst="rect">
            <a:avLst/>
          </a:prstGeom>
        </p:spPr>
      </p:pic>
      <p:pic>
        <p:nvPicPr>
          <p:cNvPr id="7" name="図 6" descr="クリップアート が含まれている画像&#10;&#10;非常に高い精度で生成された説明">
            <a:extLst>
              <a:ext uri="{FF2B5EF4-FFF2-40B4-BE49-F238E27FC236}">
                <a16:creationId xmlns:a16="http://schemas.microsoft.com/office/drawing/2014/main" id="{0F5AECAC-AF5D-4BE2-8D72-0042C6CB4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3808" y="1417638"/>
            <a:ext cx="1433882" cy="1179032"/>
          </a:xfrm>
          <a:prstGeom prst="rect">
            <a:avLst/>
          </a:prstGeom>
        </p:spPr>
      </p:pic>
      <p:pic>
        <p:nvPicPr>
          <p:cNvPr id="9" name="図 8" descr="床, 箱, 座っている, 空 が含まれている画像&#10;&#10;非常に高い精度で生成された説明">
            <a:extLst>
              <a:ext uri="{FF2B5EF4-FFF2-40B4-BE49-F238E27FC236}">
                <a16:creationId xmlns:a16="http://schemas.microsoft.com/office/drawing/2014/main" id="{33BC3166-49B8-47B5-9427-4BF25FC8B0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9792" y="2863742"/>
            <a:ext cx="1577898" cy="1183424"/>
          </a:xfrm>
          <a:prstGeom prst="rect">
            <a:avLst/>
          </a:prstGeom>
        </p:spPr>
      </p:pic>
      <p:pic>
        <p:nvPicPr>
          <p:cNvPr id="11" name="図 10" descr="プリンター が含まれている画像&#10;&#10;高い精度で生成された説明">
            <a:extLst>
              <a:ext uri="{FF2B5EF4-FFF2-40B4-BE49-F238E27FC236}">
                <a16:creationId xmlns:a16="http://schemas.microsoft.com/office/drawing/2014/main" id="{D367682F-1A55-401F-97EA-A38B4B93A0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475" y="1922405"/>
            <a:ext cx="3743325" cy="1485900"/>
          </a:xfrm>
          <a:prstGeom prst="rect">
            <a:avLst/>
          </a:prstGeom>
        </p:spPr>
      </p:pic>
      <p:sp>
        <p:nvSpPr>
          <p:cNvPr id="12" name="矢印: 下 11">
            <a:extLst>
              <a:ext uri="{FF2B5EF4-FFF2-40B4-BE49-F238E27FC236}">
                <a16:creationId xmlns:a16="http://schemas.microsoft.com/office/drawing/2014/main" id="{5801D661-B2DB-4542-9202-E879DA74CAD3}"/>
              </a:ext>
            </a:extLst>
          </p:cNvPr>
          <p:cNvSpPr/>
          <p:nvPr/>
        </p:nvSpPr>
        <p:spPr>
          <a:xfrm>
            <a:off x="4077689" y="4170131"/>
            <a:ext cx="1368152" cy="1008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UI" panose="020B0604030504040204" pitchFamily="50" charset="-128"/>
                <a:ea typeface="Meiryo UI" panose="020B0604030504040204" pitchFamily="50" charset="-128"/>
              </a:rPr>
              <a:t>結合</a:t>
            </a:r>
          </a:p>
        </p:txBody>
      </p:sp>
      <p:sp>
        <p:nvSpPr>
          <p:cNvPr id="13" name="テキスト ボックス 12">
            <a:extLst>
              <a:ext uri="{FF2B5EF4-FFF2-40B4-BE49-F238E27FC236}">
                <a16:creationId xmlns:a16="http://schemas.microsoft.com/office/drawing/2014/main" id="{6364B493-75BD-4F63-9150-2175DBB611EB}"/>
              </a:ext>
            </a:extLst>
          </p:cNvPr>
          <p:cNvSpPr txBox="1"/>
          <p:nvPr/>
        </p:nvSpPr>
        <p:spPr>
          <a:xfrm>
            <a:off x="3215283" y="5533066"/>
            <a:ext cx="3456384" cy="707886"/>
          </a:xfrm>
          <a:prstGeom prst="rect">
            <a:avLst/>
          </a:prstGeom>
          <a:noFill/>
        </p:spPr>
        <p:txBody>
          <a:bodyPr wrap="square" rtlCol="0">
            <a:spAutoFit/>
          </a:bodyPr>
          <a:lstStyle/>
          <a:p>
            <a:r>
              <a:rPr kumimoji="1" lang="en-US" altLang="ja-JP" sz="4000" dirty="0">
                <a:latin typeface="Meiryo UI" panose="020B0604030504040204" pitchFamily="50" charset="-128"/>
                <a:ea typeface="Meiryo UI" panose="020B0604030504040204" pitchFamily="50" charset="-128"/>
              </a:rPr>
              <a:t>GDP</a:t>
            </a:r>
            <a:r>
              <a:rPr kumimoji="1" lang="ja-JP" altLang="en-US" sz="4000" dirty="0">
                <a:latin typeface="Meiryo UI" panose="020B0604030504040204" pitchFamily="50" charset="-128"/>
                <a:ea typeface="Meiryo UI" panose="020B0604030504040204" pitchFamily="50" charset="-128"/>
              </a:rPr>
              <a:t>を作り出す</a:t>
            </a:r>
          </a:p>
        </p:txBody>
      </p:sp>
      <p:sp>
        <p:nvSpPr>
          <p:cNvPr id="14" name="テキスト ボックス 13">
            <a:extLst>
              <a:ext uri="{FF2B5EF4-FFF2-40B4-BE49-F238E27FC236}">
                <a16:creationId xmlns:a16="http://schemas.microsoft.com/office/drawing/2014/main" id="{00AA88B4-E860-4E54-A321-863FEEDEE1D4}"/>
              </a:ext>
            </a:extLst>
          </p:cNvPr>
          <p:cNvSpPr txBox="1"/>
          <p:nvPr/>
        </p:nvSpPr>
        <p:spPr>
          <a:xfrm>
            <a:off x="971600" y="3284984"/>
            <a:ext cx="1062407"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労働力</a:t>
            </a:r>
          </a:p>
        </p:txBody>
      </p:sp>
      <p:sp>
        <p:nvSpPr>
          <p:cNvPr id="15" name="テキスト ボックス 14">
            <a:extLst>
              <a:ext uri="{FF2B5EF4-FFF2-40B4-BE49-F238E27FC236}">
                <a16:creationId xmlns:a16="http://schemas.microsoft.com/office/drawing/2014/main" id="{4CF8CA62-F7C0-4B4F-B941-70FEB3E8E818}"/>
              </a:ext>
            </a:extLst>
          </p:cNvPr>
          <p:cNvSpPr txBox="1"/>
          <p:nvPr/>
        </p:nvSpPr>
        <p:spPr>
          <a:xfrm>
            <a:off x="3016972" y="2617812"/>
            <a:ext cx="1062407"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資本</a:t>
            </a:r>
          </a:p>
        </p:txBody>
      </p:sp>
      <p:sp>
        <p:nvSpPr>
          <p:cNvPr id="16" name="テキスト ボックス 15">
            <a:extLst>
              <a:ext uri="{FF2B5EF4-FFF2-40B4-BE49-F238E27FC236}">
                <a16:creationId xmlns:a16="http://schemas.microsoft.com/office/drawing/2014/main" id="{3C41AD9E-FB4E-4DE9-A246-583752C30E5D}"/>
              </a:ext>
            </a:extLst>
          </p:cNvPr>
          <p:cNvSpPr txBox="1"/>
          <p:nvPr/>
        </p:nvSpPr>
        <p:spPr>
          <a:xfrm>
            <a:off x="6228184" y="3408305"/>
            <a:ext cx="1062407"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技術</a:t>
            </a:r>
          </a:p>
        </p:txBody>
      </p:sp>
      <p:sp>
        <p:nvSpPr>
          <p:cNvPr id="17" name="スライド番号プレースホルダー 16">
            <a:extLst>
              <a:ext uri="{FF2B5EF4-FFF2-40B4-BE49-F238E27FC236}">
                <a16:creationId xmlns:a16="http://schemas.microsoft.com/office/drawing/2014/main" id="{CC622293-9417-4417-93B6-BEE505179001}"/>
              </a:ext>
            </a:extLst>
          </p:cNvPr>
          <p:cNvSpPr>
            <a:spLocks noGrp="1"/>
          </p:cNvSpPr>
          <p:nvPr>
            <p:ph type="sldNum" sz="quarter" idx="12"/>
          </p:nvPr>
        </p:nvSpPr>
        <p:spPr/>
        <p:txBody>
          <a:bodyPr/>
          <a:lstStyle/>
          <a:p>
            <a:fld id="{BC55BFF0-F8B8-4B05-96B9-EEDC1F591BD6}" type="slidenum">
              <a:rPr kumimoji="1" lang="ja-JP" altLang="en-US" smtClean="0"/>
              <a:t>31</a:t>
            </a:fld>
            <a:endParaRPr kumimoji="1" lang="ja-JP" altLang="en-US"/>
          </a:p>
        </p:txBody>
      </p:sp>
    </p:spTree>
    <p:extLst>
      <p:ext uri="{BB962C8B-B14F-4D97-AF65-F5344CB8AC3E}">
        <p14:creationId xmlns:p14="http://schemas.microsoft.com/office/powerpoint/2010/main" val="282314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Meiryo UI" panose="020B0604030504040204" pitchFamily="50" charset="-128"/>
                <a:ea typeface="Meiryo UI" panose="020B0604030504040204" pitchFamily="50" charset="-128"/>
                <a:cs typeface="Meiryo UI" panose="020B0604030504040204" pitchFamily="50" charset="-128"/>
              </a:rPr>
              <a:t>成長の源泉は？</a:t>
            </a:r>
          </a:p>
        </p:txBody>
      </p:sp>
      <p:pic>
        <p:nvPicPr>
          <p:cNvPr id="1026" name="Picture 2" descr="C:\Users\nakazawa-lab\Desktop\01_1zu2.gif"/>
          <p:cNvPicPr>
            <a:picLocks noChangeAspect="1" noChangeArrowheads="1"/>
          </p:cNvPicPr>
          <p:nvPr/>
        </p:nvPicPr>
        <p:blipFill>
          <a:blip r:embed="rId2" cstate="print"/>
          <a:srcRect/>
          <a:stretch>
            <a:fillRect/>
          </a:stretch>
        </p:blipFill>
        <p:spPr bwMode="auto">
          <a:xfrm>
            <a:off x="1475656" y="1398950"/>
            <a:ext cx="6408712" cy="4636426"/>
          </a:xfrm>
          <a:prstGeom prst="rect">
            <a:avLst/>
          </a:prstGeom>
          <a:noFill/>
        </p:spPr>
      </p:pic>
      <p:sp>
        <p:nvSpPr>
          <p:cNvPr id="4" name="スライド番号プレースホルダ 3"/>
          <p:cNvSpPr>
            <a:spLocks noGrp="1"/>
          </p:cNvSpPr>
          <p:nvPr>
            <p:ph type="sldNum" sz="quarter" idx="12"/>
          </p:nvPr>
        </p:nvSpPr>
        <p:spPr/>
        <p:txBody>
          <a:bodyPr/>
          <a:lstStyle/>
          <a:p>
            <a:fld id="{4CD55EAE-365B-4213-9A7C-3B8EBDCF0E2E}" type="slidenum">
              <a:rPr kumimoji="1" lang="ja-JP" altLang="en-US" smtClean="0"/>
              <a:pPr/>
              <a:t>32</a:t>
            </a:fld>
            <a:endParaRPr kumimoji="1" lang="ja-JP" altLang="en-US"/>
          </a:p>
        </p:txBody>
      </p:sp>
    </p:spTree>
    <p:extLst>
      <p:ext uri="{BB962C8B-B14F-4D97-AF65-F5344CB8AC3E}">
        <p14:creationId xmlns:p14="http://schemas.microsoft.com/office/powerpoint/2010/main" val="2928682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Meiryo UI" panose="020B0604030504040204" pitchFamily="50" charset="-128"/>
                <a:ea typeface="Meiryo UI" panose="020B0604030504040204" pitchFamily="50" charset="-128"/>
                <a:cs typeface="Meiryo UI" panose="020B0604030504040204" pitchFamily="50" charset="-128"/>
              </a:rPr>
              <a:t>製造業の資本ストックの伸び</a:t>
            </a:r>
          </a:p>
        </p:txBody>
      </p:sp>
      <p:graphicFrame>
        <p:nvGraphicFramePr>
          <p:cNvPr id="6" name="コンテンツ プレースホルダー 5"/>
          <p:cNvGraphicFramePr>
            <a:graphicFrameLocks noGrp="1"/>
          </p:cNvGraphicFramePr>
          <p:nvPr>
            <p:ph idx="1"/>
          </p:nvPr>
        </p:nvGraphicFramePr>
        <p:xfrm>
          <a:off x="457200" y="1600200"/>
          <a:ext cx="8229600" cy="3337560"/>
        </p:xfrm>
        <a:graphic>
          <a:graphicData uri="http://schemas.openxmlformats.org/drawingml/2006/table">
            <a:tbl>
              <a:tblPr firstRow="1" bandRow="1">
                <a:tableStyleId>{073A0DAA-6AF3-43AB-8588-CEC1D06C72B9}</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370840">
                <a:tc>
                  <a:txBody>
                    <a:bodyPr/>
                    <a:lstStyle/>
                    <a:p>
                      <a:pPr algn="ctr" fontAlgn="b">
                        <a:lnSpc>
                          <a:spcPct val="100000"/>
                        </a:lnSpc>
                      </a:pPr>
                      <a:r>
                        <a:rPr lang="ja-JP" altLang="en-US" sz="1800" u="none" strike="noStrike" dirty="0">
                          <a:effectLst/>
                          <a:latin typeface="Meiryo UI" panose="020B0604030504040204" pitchFamily="50" charset="-128"/>
                          <a:ea typeface="Meiryo UI" panose="020B0604030504040204" pitchFamily="50" charset="-128"/>
                          <a:cs typeface="Meiryo UI" panose="020B0604030504040204" pitchFamily="50" charset="-128"/>
                        </a:rPr>
                        <a:t>製造業計</a:t>
                      </a:r>
                      <a:endParaRPr lang="ja-JP" altLang="en-US" sz="1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b"/>
                </a:tc>
                <a:tc>
                  <a:txBody>
                    <a:bodyPr/>
                    <a:lstStyle/>
                    <a:p>
                      <a:pPr algn="ctr" fontAlgn="b">
                        <a:lnSpc>
                          <a:spcPct val="100000"/>
                        </a:lnSpc>
                      </a:pPr>
                      <a:r>
                        <a:rPr lang="en-US" altLang="ja-JP" sz="1800" u="none" strike="noStrike" dirty="0">
                          <a:effectLst/>
                          <a:latin typeface="Meiryo UI" panose="020B0604030504040204" pitchFamily="50" charset="-128"/>
                          <a:ea typeface="Meiryo UI" panose="020B0604030504040204" pitchFamily="50" charset="-128"/>
                          <a:cs typeface="Meiryo UI" panose="020B0604030504040204" pitchFamily="50" charset="-128"/>
                        </a:rPr>
                        <a:t>1970</a:t>
                      </a:r>
                      <a:r>
                        <a:rPr lang="ja-JP" altLang="en-US" sz="1800" u="none" strike="noStrike" dirty="0">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8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en-US" altLang="ja-JP" sz="1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b"/>
                </a:tc>
                <a:tc>
                  <a:txBody>
                    <a:bodyPr/>
                    <a:lstStyle/>
                    <a:p>
                      <a:pPr algn="ctr" fontAlgn="b">
                        <a:lnSpc>
                          <a:spcPct val="100000"/>
                        </a:lnSpc>
                      </a:pPr>
                      <a:r>
                        <a:rPr lang="en-US" altLang="ja-JP" sz="1800" u="none" strike="noStrike" dirty="0">
                          <a:effectLst/>
                          <a:latin typeface="Meiryo UI" panose="020B0604030504040204" pitchFamily="50" charset="-128"/>
                          <a:ea typeface="Meiryo UI" panose="020B0604030504040204" pitchFamily="50" charset="-128"/>
                          <a:cs typeface="Meiryo UI" panose="020B0604030504040204" pitchFamily="50" charset="-128"/>
                        </a:rPr>
                        <a:t>2008</a:t>
                      </a:r>
                      <a:r>
                        <a:rPr lang="ja-JP" altLang="en-US" sz="1800" u="none" strike="noStrike" dirty="0">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8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en-US" altLang="ja-JP" sz="1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b"/>
                </a:tc>
                <a:tc>
                  <a:txBody>
                    <a:bodyPr/>
                    <a:lstStyle/>
                    <a:p>
                      <a:pPr algn="ctr" fontAlgn="ctr">
                        <a:lnSpc>
                          <a:spcPct val="100000"/>
                        </a:lnSpc>
                      </a:pPr>
                      <a:r>
                        <a:rPr lang="ja-JP" altLang="en-US" sz="1800" u="none" strike="noStrike" dirty="0">
                          <a:effectLst/>
                          <a:latin typeface="Meiryo UI" panose="020B0604030504040204" pitchFamily="50" charset="-128"/>
                          <a:ea typeface="Meiryo UI" panose="020B0604030504040204" pitchFamily="50" charset="-128"/>
                          <a:cs typeface="Meiryo UI" panose="020B0604030504040204" pitchFamily="50" charset="-128"/>
                        </a:rPr>
                        <a:t>倍率</a:t>
                      </a:r>
                      <a:endParaRPr lang="ja-JP" altLang="en-US" sz="1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0"/>
                  </a:ext>
                </a:extLst>
              </a:tr>
              <a:tr h="370840">
                <a:tc>
                  <a:txBody>
                    <a:bodyPr/>
                    <a:lstStyle/>
                    <a:p>
                      <a:pPr algn="l" fontAlgn="ctr">
                        <a:lnSpc>
                          <a:spcPct val="100000"/>
                        </a:lnSpc>
                      </a:pPr>
                      <a:r>
                        <a:rPr lang="ja-JP" altLang="en-US" sz="1800" u="none" strike="noStrike">
                          <a:effectLst/>
                          <a:latin typeface="Meiryo UI" panose="020B0604030504040204" pitchFamily="50" charset="-128"/>
                          <a:ea typeface="Meiryo UI" panose="020B0604030504040204" pitchFamily="50" charset="-128"/>
                          <a:cs typeface="Meiryo UI" panose="020B0604030504040204" pitchFamily="50" charset="-128"/>
                        </a:rPr>
                        <a:t>全国計</a:t>
                      </a:r>
                      <a:endParaRPr lang="ja-JP" altLang="en-US"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ct val="100000"/>
                        </a:lnSpc>
                      </a:pPr>
                      <a:r>
                        <a:rPr lang="en-US" altLang="ja-JP" sz="1800" u="none" strike="noStrike">
                          <a:effectLst/>
                          <a:latin typeface="Meiryo UI" panose="020B0604030504040204" pitchFamily="50" charset="-128"/>
                          <a:ea typeface="Meiryo UI" panose="020B0604030504040204" pitchFamily="50" charset="-128"/>
                          <a:cs typeface="Meiryo UI" panose="020B0604030504040204" pitchFamily="50" charset="-128"/>
                        </a:rPr>
                        <a:t>75,741,342</a:t>
                      </a:r>
                      <a:endPar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ct val="100000"/>
                        </a:lnSpc>
                      </a:pPr>
                      <a:r>
                        <a:rPr lang="en-US" altLang="ja-JP" sz="1800" u="none" strike="noStrike">
                          <a:effectLst/>
                          <a:latin typeface="Meiryo UI" panose="020B0604030504040204" pitchFamily="50" charset="-128"/>
                          <a:ea typeface="Meiryo UI" panose="020B0604030504040204" pitchFamily="50" charset="-128"/>
                          <a:cs typeface="Meiryo UI" panose="020B0604030504040204" pitchFamily="50" charset="-128"/>
                        </a:rPr>
                        <a:t>403,468,847</a:t>
                      </a:r>
                      <a:endPar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ct val="100000"/>
                        </a:lnSpc>
                      </a:pPr>
                      <a:r>
                        <a:rPr lang="en-US" altLang="ja-JP" sz="1800" u="none" strike="noStrike">
                          <a:effectLst/>
                          <a:latin typeface="Meiryo UI" panose="020B0604030504040204" pitchFamily="50" charset="-128"/>
                          <a:ea typeface="Meiryo UI" panose="020B0604030504040204" pitchFamily="50" charset="-128"/>
                          <a:cs typeface="Meiryo UI" panose="020B0604030504040204" pitchFamily="50" charset="-128"/>
                        </a:rPr>
                        <a:t>5.3</a:t>
                      </a:r>
                      <a:endPar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370840">
                <a:tc>
                  <a:txBody>
                    <a:bodyPr/>
                    <a:lstStyle/>
                    <a:p>
                      <a:pPr algn="l" fontAlgn="ctr">
                        <a:lnSpc>
                          <a:spcPct val="100000"/>
                        </a:lnSpc>
                      </a:pPr>
                      <a:r>
                        <a:rPr lang="ja-JP" altLang="en-US" sz="1800" u="none" strike="noStrike">
                          <a:effectLst/>
                          <a:latin typeface="Meiryo UI" panose="020B0604030504040204" pitchFamily="50" charset="-128"/>
                          <a:ea typeface="Meiryo UI" panose="020B0604030504040204" pitchFamily="50" charset="-128"/>
                          <a:cs typeface="Meiryo UI" panose="020B0604030504040204" pitchFamily="50" charset="-128"/>
                        </a:rPr>
                        <a:t>北海道・東北</a:t>
                      </a:r>
                      <a:endParaRPr lang="ja-JP" altLang="en-US"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ct val="100000"/>
                        </a:lnSpc>
                      </a:pPr>
                      <a:r>
                        <a:rPr lang="en-US" altLang="ja-JP" sz="1800" u="none" strike="noStrike">
                          <a:effectLst/>
                          <a:latin typeface="Meiryo UI" panose="020B0604030504040204" pitchFamily="50" charset="-128"/>
                          <a:ea typeface="Meiryo UI" panose="020B0604030504040204" pitchFamily="50" charset="-128"/>
                          <a:cs typeface="Meiryo UI" panose="020B0604030504040204" pitchFamily="50" charset="-128"/>
                        </a:rPr>
                        <a:t>5,833,138</a:t>
                      </a:r>
                      <a:endPar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ct val="100000"/>
                        </a:lnSpc>
                      </a:pPr>
                      <a:r>
                        <a:rPr lang="en-US" altLang="ja-JP" sz="1800" u="none" strike="noStrike">
                          <a:effectLst/>
                          <a:latin typeface="Meiryo UI" panose="020B0604030504040204" pitchFamily="50" charset="-128"/>
                          <a:ea typeface="Meiryo UI" panose="020B0604030504040204" pitchFamily="50" charset="-128"/>
                          <a:cs typeface="Meiryo UI" panose="020B0604030504040204" pitchFamily="50" charset="-128"/>
                        </a:rPr>
                        <a:t>40,343,244</a:t>
                      </a:r>
                      <a:endPar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ct val="100000"/>
                        </a:lnSpc>
                      </a:pPr>
                      <a:r>
                        <a:rPr lang="en-US" altLang="ja-JP" sz="1800" u="none" strike="noStrike">
                          <a:effectLst/>
                          <a:latin typeface="Meiryo UI" panose="020B0604030504040204" pitchFamily="50" charset="-128"/>
                          <a:ea typeface="Meiryo UI" panose="020B0604030504040204" pitchFamily="50" charset="-128"/>
                          <a:cs typeface="Meiryo UI" panose="020B0604030504040204" pitchFamily="50" charset="-128"/>
                        </a:rPr>
                        <a:t>6.9</a:t>
                      </a:r>
                      <a:endPar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370840">
                <a:tc>
                  <a:txBody>
                    <a:bodyPr/>
                    <a:lstStyle/>
                    <a:p>
                      <a:pPr algn="l" fontAlgn="ctr">
                        <a:lnSpc>
                          <a:spcPct val="100000"/>
                        </a:lnSpc>
                      </a:pPr>
                      <a:r>
                        <a:rPr lang="ja-JP" altLang="en-US" sz="1800" u="none" strike="noStrike" dirty="0">
                          <a:effectLst/>
                          <a:latin typeface="Meiryo UI" panose="020B0604030504040204" pitchFamily="50" charset="-128"/>
                          <a:ea typeface="Meiryo UI" panose="020B0604030504040204" pitchFamily="50" charset="-128"/>
                          <a:cs typeface="Meiryo UI" panose="020B0604030504040204" pitchFamily="50" charset="-128"/>
                        </a:rPr>
                        <a:t>関東</a:t>
                      </a:r>
                      <a:endParaRPr lang="ja-JP" altLang="en-US" sz="1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ct val="100000"/>
                        </a:lnSpc>
                      </a:pPr>
                      <a:r>
                        <a:rPr lang="en-US" altLang="ja-JP" sz="1800" u="none" strike="noStrike">
                          <a:effectLst/>
                          <a:latin typeface="Meiryo UI" panose="020B0604030504040204" pitchFamily="50" charset="-128"/>
                          <a:ea typeface="Meiryo UI" panose="020B0604030504040204" pitchFamily="50" charset="-128"/>
                          <a:cs typeface="Meiryo UI" panose="020B0604030504040204" pitchFamily="50" charset="-128"/>
                        </a:rPr>
                        <a:t>24,419,768</a:t>
                      </a:r>
                      <a:endPar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ct val="100000"/>
                        </a:lnSpc>
                      </a:pPr>
                      <a:r>
                        <a:rPr lang="en-US" altLang="ja-JP" sz="1800" u="none" strike="noStrike">
                          <a:effectLst/>
                          <a:latin typeface="Meiryo UI" panose="020B0604030504040204" pitchFamily="50" charset="-128"/>
                          <a:ea typeface="Meiryo UI" panose="020B0604030504040204" pitchFamily="50" charset="-128"/>
                          <a:cs typeface="Meiryo UI" panose="020B0604030504040204" pitchFamily="50" charset="-128"/>
                        </a:rPr>
                        <a:t>124,345,204</a:t>
                      </a:r>
                      <a:endPar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ct val="100000"/>
                        </a:lnSpc>
                      </a:pPr>
                      <a:r>
                        <a:rPr lang="en-US" altLang="ja-JP" sz="1800" u="none" strike="noStrike">
                          <a:effectLst/>
                          <a:latin typeface="Meiryo UI" panose="020B0604030504040204" pitchFamily="50" charset="-128"/>
                          <a:ea typeface="Meiryo UI" panose="020B0604030504040204" pitchFamily="50" charset="-128"/>
                          <a:cs typeface="Meiryo UI" panose="020B0604030504040204" pitchFamily="50" charset="-128"/>
                        </a:rPr>
                        <a:t>5.1</a:t>
                      </a:r>
                      <a:endPar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370840">
                <a:tc>
                  <a:txBody>
                    <a:bodyPr/>
                    <a:lstStyle/>
                    <a:p>
                      <a:pPr algn="l" fontAlgn="ctr">
                        <a:lnSpc>
                          <a:spcPct val="100000"/>
                        </a:lnSpc>
                      </a:pPr>
                      <a:r>
                        <a:rPr lang="ja-JP" altLang="en-US" sz="1800" u="none" strike="noStrike">
                          <a:effectLst/>
                          <a:latin typeface="Meiryo UI" panose="020B0604030504040204" pitchFamily="50" charset="-128"/>
                          <a:ea typeface="Meiryo UI" panose="020B0604030504040204" pitchFamily="50" charset="-128"/>
                          <a:cs typeface="Meiryo UI" panose="020B0604030504040204" pitchFamily="50" charset="-128"/>
                        </a:rPr>
                        <a:t>中部</a:t>
                      </a:r>
                      <a:endParaRPr lang="ja-JP" altLang="en-US"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ct val="100000"/>
                        </a:lnSpc>
                      </a:pPr>
                      <a:r>
                        <a:rPr lang="en-US" altLang="ja-JP" sz="1800" u="none" strike="noStrike">
                          <a:effectLst/>
                          <a:latin typeface="Meiryo UI" panose="020B0604030504040204" pitchFamily="50" charset="-128"/>
                          <a:ea typeface="Meiryo UI" panose="020B0604030504040204" pitchFamily="50" charset="-128"/>
                          <a:cs typeface="Meiryo UI" panose="020B0604030504040204" pitchFamily="50" charset="-128"/>
                        </a:rPr>
                        <a:t>14,486,953</a:t>
                      </a:r>
                      <a:endPar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ct val="100000"/>
                        </a:lnSpc>
                      </a:pPr>
                      <a:r>
                        <a:rPr lang="en-US" altLang="ja-JP" sz="1800" u="none" strike="noStrike">
                          <a:effectLst/>
                          <a:latin typeface="Meiryo UI" panose="020B0604030504040204" pitchFamily="50" charset="-128"/>
                          <a:ea typeface="Meiryo UI" panose="020B0604030504040204" pitchFamily="50" charset="-128"/>
                          <a:cs typeface="Meiryo UI" panose="020B0604030504040204" pitchFamily="50" charset="-128"/>
                        </a:rPr>
                        <a:t>98,616,940</a:t>
                      </a:r>
                      <a:endPar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ct val="100000"/>
                        </a:lnSpc>
                      </a:pPr>
                      <a:r>
                        <a:rPr lang="en-US" altLang="ja-JP" sz="1800" u="none" strike="noStrike">
                          <a:effectLst/>
                          <a:latin typeface="Meiryo UI" panose="020B0604030504040204" pitchFamily="50" charset="-128"/>
                          <a:ea typeface="Meiryo UI" panose="020B0604030504040204" pitchFamily="50" charset="-128"/>
                          <a:cs typeface="Meiryo UI" panose="020B0604030504040204" pitchFamily="50" charset="-128"/>
                        </a:rPr>
                        <a:t>6.8</a:t>
                      </a:r>
                      <a:endPar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370840">
                <a:tc>
                  <a:txBody>
                    <a:bodyPr/>
                    <a:lstStyle/>
                    <a:p>
                      <a:pPr algn="l" fontAlgn="ctr">
                        <a:lnSpc>
                          <a:spcPct val="100000"/>
                        </a:lnSpc>
                      </a:pPr>
                      <a:r>
                        <a:rPr lang="ja-JP" altLang="en-US" sz="1800" u="none" strike="noStrike">
                          <a:effectLst/>
                          <a:latin typeface="Meiryo UI" panose="020B0604030504040204" pitchFamily="50" charset="-128"/>
                          <a:ea typeface="Meiryo UI" panose="020B0604030504040204" pitchFamily="50" charset="-128"/>
                          <a:cs typeface="Meiryo UI" panose="020B0604030504040204" pitchFamily="50" charset="-128"/>
                        </a:rPr>
                        <a:t>近畿</a:t>
                      </a:r>
                      <a:endParaRPr lang="ja-JP" altLang="en-US"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ct val="100000"/>
                        </a:lnSpc>
                      </a:pPr>
                      <a:r>
                        <a:rPr lang="en-US" altLang="ja-JP" sz="1800" u="none" strike="noStrike" dirty="0">
                          <a:effectLst/>
                          <a:latin typeface="Meiryo UI" panose="020B0604030504040204" pitchFamily="50" charset="-128"/>
                          <a:ea typeface="Meiryo UI" panose="020B0604030504040204" pitchFamily="50" charset="-128"/>
                          <a:cs typeface="Meiryo UI" panose="020B0604030504040204" pitchFamily="50" charset="-128"/>
                        </a:rPr>
                        <a:t>16,150,283</a:t>
                      </a:r>
                      <a:endParaRPr lang="en-US" altLang="ja-JP" sz="1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ct val="100000"/>
                        </a:lnSpc>
                      </a:pPr>
                      <a:r>
                        <a:rPr lang="en-US" altLang="ja-JP" sz="1800" u="none" strike="noStrike">
                          <a:effectLst/>
                          <a:latin typeface="Meiryo UI" panose="020B0604030504040204" pitchFamily="50" charset="-128"/>
                          <a:ea typeface="Meiryo UI" panose="020B0604030504040204" pitchFamily="50" charset="-128"/>
                          <a:cs typeface="Meiryo UI" panose="020B0604030504040204" pitchFamily="50" charset="-128"/>
                        </a:rPr>
                        <a:t>63,412,623</a:t>
                      </a:r>
                      <a:endPar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ct val="100000"/>
                        </a:lnSpc>
                      </a:pPr>
                      <a:r>
                        <a:rPr lang="en-US" altLang="ja-JP" sz="1800" u="none" strike="noStrike">
                          <a:effectLst/>
                          <a:latin typeface="Meiryo UI" panose="020B0604030504040204" pitchFamily="50" charset="-128"/>
                          <a:ea typeface="Meiryo UI" panose="020B0604030504040204" pitchFamily="50" charset="-128"/>
                          <a:cs typeface="Meiryo UI" panose="020B0604030504040204" pitchFamily="50" charset="-128"/>
                        </a:rPr>
                        <a:t>3.9</a:t>
                      </a:r>
                      <a:endPar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370840">
                <a:tc>
                  <a:txBody>
                    <a:bodyPr/>
                    <a:lstStyle/>
                    <a:p>
                      <a:pPr algn="l" fontAlgn="ctr">
                        <a:lnSpc>
                          <a:spcPct val="100000"/>
                        </a:lnSpc>
                      </a:pPr>
                      <a:r>
                        <a:rPr lang="ja-JP" altLang="en-US" sz="1800" u="none" strike="noStrike">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ct val="100000"/>
                        </a:lnSpc>
                      </a:pPr>
                      <a:r>
                        <a:rPr lang="en-US" altLang="ja-JP" sz="1800" u="none" strike="noStrike">
                          <a:effectLst/>
                          <a:latin typeface="Meiryo UI" panose="020B0604030504040204" pitchFamily="50" charset="-128"/>
                          <a:ea typeface="Meiryo UI" panose="020B0604030504040204" pitchFamily="50" charset="-128"/>
                          <a:cs typeface="Meiryo UI" panose="020B0604030504040204" pitchFamily="50" charset="-128"/>
                        </a:rPr>
                        <a:t>7,790,262</a:t>
                      </a:r>
                      <a:endPar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ct val="100000"/>
                        </a:lnSpc>
                      </a:pPr>
                      <a:r>
                        <a:rPr lang="en-US" altLang="ja-JP" sz="1800" u="none" strike="noStrike">
                          <a:effectLst/>
                          <a:latin typeface="Meiryo UI" panose="020B0604030504040204" pitchFamily="50" charset="-128"/>
                          <a:ea typeface="Meiryo UI" panose="020B0604030504040204" pitchFamily="50" charset="-128"/>
                          <a:cs typeface="Meiryo UI" panose="020B0604030504040204" pitchFamily="50" charset="-128"/>
                        </a:rPr>
                        <a:t>34,109,311</a:t>
                      </a:r>
                      <a:endPar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ct val="100000"/>
                        </a:lnSpc>
                      </a:pPr>
                      <a:r>
                        <a:rPr lang="en-US" altLang="ja-JP" sz="1800" u="none" strike="noStrike">
                          <a:effectLst/>
                          <a:latin typeface="Meiryo UI" panose="020B0604030504040204" pitchFamily="50" charset="-128"/>
                          <a:ea typeface="Meiryo UI" panose="020B0604030504040204" pitchFamily="50" charset="-128"/>
                          <a:cs typeface="Meiryo UI" panose="020B0604030504040204" pitchFamily="50" charset="-128"/>
                        </a:rPr>
                        <a:t>4.4</a:t>
                      </a:r>
                      <a:endPar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6"/>
                  </a:ext>
                </a:extLst>
              </a:tr>
              <a:tr h="370840">
                <a:tc>
                  <a:txBody>
                    <a:bodyPr/>
                    <a:lstStyle/>
                    <a:p>
                      <a:pPr algn="l" fontAlgn="ctr">
                        <a:lnSpc>
                          <a:spcPct val="100000"/>
                        </a:lnSpc>
                      </a:pPr>
                      <a:r>
                        <a:rPr lang="ja-JP" altLang="en-US" sz="1800" u="none" strike="noStrike"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四国</a:t>
                      </a:r>
                      <a:endParaRPr lang="ja-JP" altLang="en-US" sz="1800" b="0" i="0" u="none" strike="noStrike"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ct val="100000"/>
                        </a:lnSpc>
                      </a:pPr>
                      <a:r>
                        <a:rPr lang="en-US" altLang="ja-JP" sz="1800" u="none" strike="noStrike"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2,189,366</a:t>
                      </a:r>
                      <a:endParaRPr lang="en-US" altLang="ja-JP" sz="1800" b="0" i="0" u="none" strike="noStrike"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ct val="100000"/>
                        </a:lnSpc>
                      </a:pPr>
                      <a:r>
                        <a:rPr lang="en-US" altLang="ja-JP" sz="1800" u="none" strike="noStrike"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11,932,143</a:t>
                      </a:r>
                      <a:endParaRPr lang="en-US" altLang="ja-JP" sz="1800" b="0" i="0" u="none" strike="noStrike"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ct val="100000"/>
                        </a:lnSpc>
                      </a:pPr>
                      <a:r>
                        <a:rPr lang="en-US" altLang="ja-JP" sz="1800" u="none" strike="noStrike"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5.5</a:t>
                      </a:r>
                      <a:endParaRPr lang="en-US" altLang="ja-JP" sz="1800" b="0" i="0" u="none" strike="noStrike"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7"/>
                  </a:ext>
                </a:extLst>
              </a:tr>
              <a:tr h="370840">
                <a:tc>
                  <a:txBody>
                    <a:bodyPr/>
                    <a:lstStyle/>
                    <a:p>
                      <a:pPr algn="l" fontAlgn="ctr">
                        <a:lnSpc>
                          <a:spcPct val="100000"/>
                        </a:lnSpc>
                      </a:pPr>
                      <a:r>
                        <a:rPr lang="ja-JP" altLang="en-US" sz="1800" u="none" strike="noStrike">
                          <a:effectLst/>
                          <a:latin typeface="Meiryo UI" panose="020B0604030504040204" pitchFamily="50" charset="-128"/>
                          <a:ea typeface="Meiryo UI" panose="020B0604030504040204" pitchFamily="50" charset="-128"/>
                          <a:cs typeface="Meiryo UI" panose="020B0604030504040204" pitchFamily="50" charset="-128"/>
                        </a:rPr>
                        <a:t>九州・沖縄</a:t>
                      </a:r>
                      <a:endParaRPr lang="ja-JP" altLang="en-US"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ct val="100000"/>
                        </a:lnSpc>
                      </a:pPr>
                      <a:r>
                        <a:rPr lang="en-US" altLang="ja-JP" sz="1800" u="none" strike="noStrike">
                          <a:effectLst/>
                          <a:latin typeface="Meiryo UI" panose="020B0604030504040204" pitchFamily="50" charset="-128"/>
                          <a:ea typeface="Meiryo UI" panose="020B0604030504040204" pitchFamily="50" charset="-128"/>
                          <a:cs typeface="Meiryo UI" panose="020B0604030504040204" pitchFamily="50" charset="-128"/>
                        </a:rPr>
                        <a:t>4,871,572</a:t>
                      </a:r>
                      <a:endPar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ct val="100000"/>
                        </a:lnSpc>
                      </a:pPr>
                      <a:r>
                        <a:rPr lang="en-US" altLang="ja-JP" sz="1800" u="none" strike="noStrike">
                          <a:effectLst/>
                          <a:latin typeface="Meiryo UI" panose="020B0604030504040204" pitchFamily="50" charset="-128"/>
                          <a:ea typeface="Meiryo UI" panose="020B0604030504040204" pitchFamily="50" charset="-128"/>
                          <a:cs typeface="Meiryo UI" panose="020B0604030504040204" pitchFamily="50" charset="-128"/>
                        </a:rPr>
                        <a:t>30,709,382</a:t>
                      </a:r>
                      <a:endPar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ct val="100000"/>
                        </a:lnSpc>
                      </a:pPr>
                      <a:r>
                        <a:rPr lang="en-US" altLang="ja-JP" sz="1800" u="none" strike="noStrike" dirty="0">
                          <a:effectLst/>
                          <a:latin typeface="Meiryo UI" panose="020B0604030504040204" pitchFamily="50" charset="-128"/>
                          <a:ea typeface="Meiryo UI" panose="020B0604030504040204" pitchFamily="50" charset="-128"/>
                          <a:cs typeface="Meiryo UI" panose="020B0604030504040204" pitchFamily="50" charset="-128"/>
                        </a:rPr>
                        <a:t>6.3</a:t>
                      </a:r>
                      <a:endParaRPr lang="en-US" altLang="ja-JP" sz="1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8"/>
                  </a:ext>
                </a:extLst>
              </a:tr>
            </a:tbl>
          </a:graphicData>
        </a:graphic>
      </p:graphicFrame>
      <p:sp>
        <p:nvSpPr>
          <p:cNvPr id="3" name="四角形: 角を丸くする 2">
            <a:extLst>
              <a:ext uri="{FF2B5EF4-FFF2-40B4-BE49-F238E27FC236}">
                <a16:creationId xmlns:a16="http://schemas.microsoft.com/office/drawing/2014/main" id="{4A54DAA6-FE8F-46CD-8826-4D6421A0C2D1}"/>
              </a:ext>
            </a:extLst>
          </p:cNvPr>
          <p:cNvSpPr/>
          <p:nvPr/>
        </p:nvSpPr>
        <p:spPr>
          <a:xfrm>
            <a:off x="395536" y="5229200"/>
            <a:ext cx="8291264" cy="7920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dirty="0">
                <a:latin typeface="Meiryo UI" panose="020B0604030504040204" pitchFamily="50" charset="-128"/>
                <a:ea typeface="Meiryo UI" panose="020B0604030504040204" pitchFamily="50" charset="-128"/>
              </a:rPr>
              <a:t>1970</a:t>
            </a:r>
            <a:r>
              <a:rPr kumimoji="1" lang="ja-JP" altLang="en-US" dirty="0">
                <a:latin typeface="Meiryo UI" panose="020B0604030504040204" pitchFamily="50" charset="-128"/>
                <a:ea typeface="Meiryo UI" panose="020B0604030504040204" pitchFamily="50" charset="-128"/>
              </a:rPr>
              <a:t>年から</a:t>
            </a:r>
            <a:r>
              <a:rPr kumimoji="1" lang="en-US" altLang="ja-JP" dirty="0">
                <a:latin typeface="Meiryo UI" panose="020B0604030504040204" pitchFamily="50" charset="-128"/>
                <a:ea typeface="Meiryo UI" panose="020B0604030504040204" pitchFamily="50" charset="-128"/>
              </a:rPr>
              <a:t>2008</a:t>
            </a:r>
            <a:r>
              <a:rPr kumimoji="1" lang="ja-JP" altLang="en-US" dirty="0">
                <a:latin typeface="Meiryo UI" panose="020B0604030504040204" pitchFamily="50" charset="-128"/>
                <a:ea typeface="Meiryo UI" panose="020B0604030504040204" pitchFamily="50" charset="-128"/>
              </a:rPr>
              <a:t>年までの資本ストックの伸びは悪くない。</a:t>
            </a:r>
            <a:endParaRPr kumimoji="1" lang="en-US" altLang="ja-JP" dirty="0">
              <a:latin typeface="Meiryo UI" panose="020B0604030504040204" pitchFamily="50" charset="-128"/>
              <a:ea typeface="Meiryo UI" panose="020B0604030504040204" pitchFamily="50" charset="-128"/>
            </a:endParaRPr>
          </a:p>
          <a:p>
            <a:pPr algn="ctr"/>
            <a:r>
              <a:rPr kumimoji="1" lang="ja-JP" altLang="en-US" dirty="0">
                <a:latin typeface="Meiryo UI" panose="020B0604030504040204" pitchFamily="50" charset="-128"/>
                <a:ea typeface="Meiryo UI" panose="020B0604030504040204" pitchFamily="50" charset="-128"/>
              </a:rPr>
              <a:t>しかし、</a:t>
            </a:r>
            <a:r>
              <a:rPr kumimoji="1" lang="ja-JP" altLang="en-US" dirty="0">
                <a:solidFill>
                  <a:srgbClr val="FF0000"/>
                </a:solidFill>
                <a:latin typeface="Meiryo UI" panose="020B0604030504040204" pitchFamily="50" charset="-128"/>
                <a:ea typeface="Meiryo UI" panose="020B0604030504040204" pitchFamily="50" charset="-128"/>
              </a:rPr>
              <a:t>絶対的な水準</a:t>
            </a:r>
            <a:r>
              <a:rPr kumimoji="1" lang="ja-JP" altLang="en-US" dirty="0">
                <a:latin typeface="Meiryo UI" panose="020B0604030504040204" pitchFamily="50" charset="-128"/>
                <a:ea typeface="Meiryo UI" panose="020B0604030504040204" pitchFamily="50" charset="-128"/>
              </a:rPr>
              <a:t>が低い。</a:t>
            </a:r>
          </a:p>
        </p:txBody>
      </p:sp>
      <p:sp>
        <p:nvSpPr>
          <p:cNvPr id="4" name="スライド番号プレースホルダー 3">
            <a:extLst>
              <a:ext uri="{FF2B5EF4-FFF2-40B4-BE49-F238E27FC236}">
                <a16:creationId xmlns:a16="http://schemas.microsoft.com/office/drawing/2014/main" id="{ADF6CB95-2B09-4A23-A479-5C792606A66E}"/>
              </a:ext>
            </a:extLst>
          </p:cNvPr>
          <p:cNvSpPr>
            <a:spLocks noGrp="1"/>
          </p:cNvSpPr>
          <p:nvPr>
            <p:ph type="sldNum" sz="quarter" idx="12"/>
          </p:nvPr>
        </p:nvSpPr>
        <p:spPr/>
        <p:txBody>
          <a:bodyPr/>
          <a:lstStyle/>
          <a:p>
            <a:fld id="{BC55BFF0-F8B8-4B05-96B9-EEDC1F591BD6}" type="slidenum">
              <a:rPr kumimoji="1" lang="ja-JP" altLang="en-US" smtClean="0"/>
              <a:t>33</a:t>
            </a:fld>
            <a:endParaRPr kumimoji="1" lang="ja-JP" altLang="en-US"/>
          </a:p>
        </p:txBody>
      </p:sp>
    </p:spTree>
    <p:extLst>
      <p:ext uri="{BB962C8B-B14F-4D97-AF65-F5344CB8AC3E}">
        <p14:creationId xmlns:p14="http://schemas.microsoft.com/office/powerpoint/2010/main" val="27936199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Meiryo UI" panose="020B0604030504040204" pitchFamily="50" charset="-128"/>
                <a:ea typeface="Meiryo UI" panose="020B0604030504040204" pitchFamily="50" charset="-128"/>
                <a:cs typeface="Meiryo UI" panose="020B0604030504040204" pitchFamily="50" charset="-128"/>
              </a:rPr>
              <a:t>非製造業の資本ストックの伸び</a:t>
            </a:r>
          </a:p>
        </p:txBody>
      </p:sp>
      <p:graphicFrame>
        <p:nvGraphicFramePr>
          <p:cNvPr id="6" name="コンテンツ プレースホルダー 5"/>
          <p:cNvGraphicFramePr>
            <a:graphicFrameLocks noGrp="1"/>
          </p:cNvGraphicFramePr>
          <p:nvPr>
            <p:ph idx="1"/>
          </p:nvPr>
        </p:nvGraphicFramePr>
        <p:xfrm>
          <a:off x="457200" y="1600200"/>
          <a:ext cx="8229600" cy="3337560"/>
        </p:xfrm>
        <a:graphic>
          <a:graphicData uri="http://schemas.openxmlformats.org/drawingml/2006/table">
            <a:tbl>
              <a:tblPr firstRow="1" bandRow="1">
                <a:tableStyleId>{073A0DAA-6AF3-43AB-8588-CEC1D06C72B9}</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370840">
                <a:tc>
                  <a:txBody>
                    <a:bodyPr/>
                    <a:lstStyle/>
                    <a:p>
                      <a:pPr algn="ctr" fontAlgn="b"/>
                      <a:r>
                        <a:rPr lang="ja-JP" altLang="en-US" sz="1800" u="none" strike="noStrike" dirty="0">
                          <a:effectLst/>
                          <a:latin typeface="Meiryo UI" panose="020B0604030504040204" pitchFamily="50" charset="-128"/>
                          <a:ea typeface="Meiryo UI" panose="020B0604030504040204" pitchFamily="50" charset="-128"/>
                          <a:cs typeface="Meiryo UI" panose="020B0604030504040204" pitchFamily="50" charset="-128"/>
                        </a:rPr>
                        <a:t>非製造業計</a:t>
                      </a:r>
                      <a:endParaRPr lang="ja-JP" altLang="en-US" sz="1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b"/>
                </a:tc>
                <a:tc>
                  <a:txBody>
                    <a:bodyPr/>
                    <a:lstStyle/>
                    <a:p>
                      <a:pPr algn="ctr" fontAlgn="b"/>
                      <a:r>
                        <a:rPr lang="en-US" altLang="ja-JP" sz="1800" u="none" strike="noStrike" dirty="0">
                          <a:effectLst/>
                          <a:latin typeface="Meiryo UI" panose="020B0604030504040204" pitchFamily="50" charset="-128"/>
                          <a:ea typeface="Meiryo UI" panose="020B0604030504040204" pitchFamily="50" charset="-128"/>
                          <a:cs typeface="Meiryo UI" panose="020B0604030504040204" pitchFamily="50" charset="-128"/>
                        </a:rPr>
                        <a:t>1970</a:t>
                      </a:r>
                      <a:r>
                        <a:rPr lang="ja-JP" altLang="en-US" sz="1800" u="none" strike="noStrike" dirty="0">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8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en-US" altLang="ja-JP" sz="1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b"/>
                </a:tc>
                <a:tc>
                  <a:txBody>
                    <a:bodyPr/>
                    <a:lstStyle/>
                    <a:p>
                      <a:pPr algn="ctr" fontAlgn="b"/>
                      <a:r>
                        <a:rPr lang="en-US" altLang="ja-JP" sz="1800" u="none" strike="noStrike" dirty="0">
                          <a:effectLst/>
                          <a:latin typeface="Meiryo UI" panose="020B0604030504040204" pitchFamily="50" charset="-128"/>
                          <a:ea typeface="Meiryo UI" panose="020B0604030504040204" pitchFamily="50" charset="-128"/>
                          <a:cs typeface="Meiryo UI" panose="020B0604030504040204" pitchFamily="50" charset="-128"/>
                        </a:rPr>
                        <a:t>2008</a:t>
                      </a:r>
                      <a:r>
                        <a:rPr lang="ja-JP" altLang="en-US" sz="1800" u="none" strike="noStrike" dirty="0">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8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en-US" altLang="ja-JP" sz="1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b"/>
                </a:tc>
                <a:tc>
                  <a:txBody>
                    <a:bodyPr/>
                    <a:lstStyle/>
                    <a:p>
                      <a:pPr algn="ctr" fontAlgn="ctr"/>
                      <a:r>
                        <a:rPr lang="ja-JP" altLang="en-US" sz="1800" u="none" strike="noStrike" dirty="0">
                          <a:effectLst/>
                          <a:latin typeface="Meiryo UI" panose="020B0604030504040204" pitchFamily="50" charset="-128"/>
                          <a:ea typeface="Meiryo UI" panose="020B0604030504040204" pitchFamily="50" charset="-128"/>
                          <a:cs typeface="Meiryo UI" panose="020B0604030504040204" pitchFamily="50" charset="-128"/>
                        </a:rPr>
                        <a:t>倍率</a:t>
                      </a:r>
                      <a:endParaRPr lang="ja-JP" altLang="en-US" sz="1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0"/>
                  </a:ext>
                </a:extLst>
              </a:tr>
              <a:tr h="370840">
                <a:tc>
                  <a:txBody>
                    <a:bodyPr/>
                    <a:lstStyle/>
                    <a:p>
                      <a:pPr algn="l" fontAlgn="ctr"/>
                      <a:r>
                        <a:rPr lang="ja-JP" altLang="en-US"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全国計</a:t>
                      </a:r>
                    </a:p>
                  </a:txBody>
                  <a:tcPr marL="9525" marR="9525" marT="9525" marB="0" anchor="ctr"/>
                </a:tc>
                <a:tc>
                  <a:txBody>
                    <a:bodyPr/>
                    <a:lstStyle/>
                    <a:p>
                      <a:pPr algn="r" fontAlgn="ctr"/>
                      <a:r>
                        <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94,290,684</a:t>
                      </a:r>
                    </a:p>
                  </a:txBody>
                  <a:tcPr marL="9525" marR="9525" marT="9525" marB="0" anchor="ctr"/>
                </a:tc>
                <a:tc>
                  <a:txBody>
                    <a:bodyPr/>
                    <a:lstStyle/>
                    <a:p>
                      <a:pPr algn="r" fontAlgn="ctr"/>
                      <a:r>
                        <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809,104,306</a:t>
                      </a:r>
                    </a:p>
                  </a:txBody>
                  <a:tcPr marL="9525" marR="9525" marT="9525" marB="0" anchor="ctr"/>
                </a:tc>
                <a:tc>
                  <a:txBody>
                    <a:bodyPr/>
                    <a:lstStyle/>
                    <a:p>
                      <a:pPr algn="r" fontAlgn="ctr"/>
                      <a:r>
                        <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8.6</a:t>
                      </a:r>
                    </a:p>
                  </a:txBody>
                  <a:tcPr marL="9525" marR="9525" marT="9525" marB="0" anchor="ctr"/>
                </a:tc>
                <a:extLst>
                  <a:ext uri="{0D108BD9-81ED-4DB2-BD59-A6C34878D82A}">
                    <a16:rowId xmlns:a16="http://schemas.microsoft.com/office/drawing/2014/main" val="10001"/>
                  </a:ext>
                </a:extLst>
              </a:tr>
              <a:tr h="370840">
                <a:tc>
                  <a:txBody>
                    <a:bodyPr/>
                    <a:lstStyle/>
                    <a:p>
                      <a:pPr algn="l" fontAlgn="ctr"/>
                      <a:r>
                        <a:rPr lang="ja-JP" altLang="en-US"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北海道・東北</a:t>
                      </a:r>
                    </a:p>
                  </a:txBody>
                  <a:tcPr marL="9525" marR="9525" marT="9525" marB="0" anchor="ctr"/>
                </a:tc>
                <a:tc>
                  <a:txBody>
                    <a:bodyPr/>
                    <a:lstStyle/>
                    <a:p>
                      <a:pPr algn="r" fontAlgn="ctr"/>
                      <a:r>
                        <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14,291,674</a:t>
                      </a:r>
                    </a:p>
                  </a:txBody>
                  <a:tcPr marL="9525" marR="9525" marT="9525" marB="0" anchor="ctr"/>
                </a:tc>
                <a:tc>
                  <a:txBody>
                    <a:bodyPr/>
                    <a:lstStyle/>
                    <a:p>
                      <a:pPr algn="r" fontAlgn="ctr"/>
                      <a:r>
                        <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111,084,981</a:t>
                      </a:r>
                    </a:p>
                  </a:txBody>
                  <a:tcPr marL="9525" marR="9525" marT="9525" marB="0" anchor="ctr"/>
                </a:tc>
                <a:tc>
                  <a:txBody>
                    <a:bodyPr/>
                    <a:lstStyle/>
                    <a:p>
                      <a:pPr algn="r" fontAlgn="ctr"/>
                      <a:r>
                        <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7.8</a:t>
                      </a:r>
                    </a:p>
                  </a:txBody>
                  <a:tcPr marL="9525" marR="9525" marT="9525" marB="0" anchor="ctr"/>
                </a:tc>
                <a:extLst>
                  <a:ext uri="{0D108BD9-81ED-4DB2-BD59-A6C34878D82A}">
                    <a16:rowId xmlns:a16="http://schemas.microsoft.com/office/drawing/2014/main" val="10002"/>
                  </a:ext>
                </a:extLst>
              </a:tr>
              <a:tr h="370840">
                <a:tc>
                  <a:txBody>
                    <a:bodyPr/>
                    <a:lstStyle/>
                    <a:p>
                      <a:pPr algn="l" fontAlgn="ctr"/>
                      <a:r>
                        <a:rPr lang="ja-JP" altLang="en-US"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関東</a:t>
                      </a:r>
                    </a:p>
                  </a:txBody>
                  <a:tcPr marL="9525" marR="9525" marT="9525" marB="0" anchor="ctr"/>
                </a:tc>
                <a:tc>
                  <a:txBody>
                    <a:bodyPr/>
                    <a:lstStyle/>
                    <a:p>
                      <a:pPr algn="r" fontAlgn="ctr"/>
                      <a:r>
                        <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33,644,879</a:t>
                      </a:r>
                    </a:p>
                  </a:txBody>
                  <a:tcPr marL="9525" marR="9525" marT="9525" marB="0" anchor="ctr"/>
                </a:tc>
                <a:tc>
                  <a:txBody>
                    <a:bodyPr/>
                    <a:lstStyle/>
                    <a:p>
                      <a:pPr algn="r" fontAlgn="ctr"/>
                      <a:r>
                        <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304,262,042</a:t>
                      </a:r>
                    </a:p>
                  </a:txBody>
                  <a:tcPr marL="9525" marR="9525" marT="9525" marB="0" anchor="ctr"/>
                </a:tc>
                <a:tc>
                  <a:txBody>
                    <a:bodyPr/>
                    <a:lstStyle/>
                    <a:p>
                      <a:pPr algn="r" fontAlgn="ctr"/>
                      <a:r>
                        <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9.0</a:t>
                      </a:r>
                    </a:p>
                  </a:txBody>
                  <a:tcPr marL="9525" marR="9525" marT="9525" marB="0" anchor="ctr"/>
                </a:tc>
                <a:extLst>
                  <a:ext uri="{0D108BD9-81ED-4DB2-BD59-A6C34878D82A}">
                    <a16:rowId xmlns:a16="http://schemas.microsoft.com/office/drawing/2014/main" val="10003"/>
                  </a:ext>
                </a:extLst>
              </a:tr>
              <a:tr h="370840">
                <a:tc>
                  <a:txBody>
                    <a:bodyPr/>
                    <a:lstStyle/>
                    <a:p>
                      <a:pPr algn="l" fontAlgn="ctr"/>
                      <a:r>
                        <a:rPr lang="ja-JP" altLang="en-US"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中部</a:t>
                      </a:r>
                    </a:p>
                  </a:txBody>
                  <a:tcPr marL="9525" marR="9525" marT="9525" marB="0" anchor="ctr"/>
                </a:tc>
                <a:tc>
                  <a:txBody>
                    <a:bodyPr/>
                    <a:lstStyle/>
                    <a:p>
                      <a:pPr algn="r" fontAlgn="ctr"/>
                      <a:r>
                        <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12,954,395</a:t>
                      </a:r>
                    </a:p>
                  </a:txBody>
                  <a:tcPr marL="9525" marR="9525" marT="9525" marB="0" anchor="ctr"/>
                </a:tc>
                <a:tc>
                  <a:txBody>
                    <a:bodyPr/>
                    <a:lstStyle/>
                    <a:p>
                      <a:pPr algn="r" fontAlgn="ctr"/>
                      <a:r>
                        <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112,424,544</a:t>
                      </a:r>
                    </a:p>
                  </a:txBody>
                  <a:tcPr marL="9525" marR="9525" marT="9525" marB="0" anchor="ctr"/>
                </a:tc>
                <a:tc>
                  <a:txBody>
                    <a:bodyPr/>
                    <a:lstStyle/>
                    <a:p>
                      <a:pPr algn="r" fontAlgn="ctr"/>
                      <a:r>
                        <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8.7</a:t>
                      </a:r>
                    </a:p>
                  </a:txBody>
                  <a:tcPr marL="9525" marR="9525" marT="9525" marB="0" anchor="ctr"/>
                </a:tc>
                <a:extLst>
                  <a:ext uri="{0D108BD9-81ED-4DB2-BD59-A6C34878D82A}">
                    <a16:rowId xmlns:a16="http://schemas.microsoft.com/office/drawing/2014/main" val="10004"/>
                  </a:ext>
                </a:extLst>
              </a:tr>
              <a:tr h="370840">
                <a:tc>
                  <a:txBody>
                    <a:bodyPr/>
                    <a:lstStyle/>
                    <a:p>
                      <a:pPr algn="l" fontAlgn="ctr"/>
                      <a:r>
                        <a:rPr lang="ja-JP" altLang="en-US"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近畿</a:t>
                      </a:r>
                    </a:p>
                  </a:txBody>
                  <a:tcPr marL="9525" marR="9525" marT="9525" marB="0" anchor="ctr"/>
                </a:tc>
                <a:tc>
                  <a:txBody>
                    <a:bodyPr/>
                    <a:lstStyle/>
                    <a:p>
                      <a:pPr algn="r" fontAlgn="ctr"/>
                      <a:r>
                        <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15,786,146</a:t>
                      </a:r>
                    </a:p>
                  </a:txBody>
                  <a:tcPr marL="9525" marR="9525" marT="9525" marB="0" anchor="ctr"/>
                </a:tc>
                <a:tc>
                  <a:txBody>
                    <a:bodyPr/>
                    <a:lstStyle/>
                    <a:p>
                      <a:pPr algn="r" fontAlgn="ctr"/>
                      <a:r>
                        <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124,451,708</a:t>
                      </a:r>
                    </a:p>
                  </a:txBody>
                  <a:tcPr marL="9525" marR="9525" marT="9525" marB="0" anchor="ctr"/>
                </a:tc>
                <a:tc>
                  <a:txBody>
                    <a:bodyPr/>
                    <a:lstStyle/>
                    <a:p>
                      <a:pPr algn="r" fontAlgn="ctr"/>
                      <a:r>
                        <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7.9</a:t>
                      </a:r>
                    </a:p>
                  </a:txBody>
                  <a:tcPr marL="9525" marR="9525" marT="9525" marB="0" anchor="ctr"/>
                </a:tc>
                <a:extLst>
                  <a:ext uri="{0D108BD9-81ED-4DB2-BD59-A6C34878D82A}">
                    <a16:rowId xmlns:a16="http://schemas.microsoft.com/office/drawing/2014/main" val="10005"/>
                  </a:ext>
                </a:extLst>
              </a:tr>
              <a:tr h="370840">
                <a:tc>
                  <a:txBody>
                    <a:bodyPr/>
                    <a:lstStyle/>
                    <a:p>
                      <a:pPr algn="l" fontAlgn="ctr"/>
                      <a:r>
                        <a:rPr lang="ja-JP" altLang="en-US"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tc>
                <a:tc>
                  <a:txBody>
                    <a:bodyPr/>
                    <a:lstStyle/>
                    <a:p>
                      <a:pPr algn="r" fontAlgn="ctr"/>
                      <a:r>
                        <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5,328,220</a:t>
                      </a:r>
                    </a:p>
                  </a:txBody>
                  <a:tcPr marL="9525" marR="9525" marT="9525" marB="0" anchor="ctr"/>
                </a:tc>
                <a:tc>
                  <a:txBody>
                    <a:bodyPr/>
                    <a:lstStyle/>
                    <a:p>
                      <a:pPr algn="r" fontAlgn="ctr"/>
                      <a:r>
                        <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48,069,730</a:t>
                      </a:r>
                    </a:p>
                  </a:txBody>
                  <a:tcPr marL="9525" marR="9525" marT="9525" marB="0" anchor="ctr"/>
                </a:tc>
                <a:tc>
                  <a:txBody>
                    <a:bodyPr/>
                    <a:lstStyle/>
                    <a:p>
                      <a:pPr algn="r" fontAlgn="ctr"/>
                      <a:r>
                        <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9.0</a:t>
                      </a:r>
                    </a:p>
                  </a:txBody>
                  <a:tcPr marL="9525" marR="9525" marT="9525" marB="0" anchor="ctr"/>
                </a:tc>
                <a:extLst>
                  <a:ext uri="{0D108BD9-81ED-4DB2-BD59-A6C34878D82A}">
                    <a16:rowId xmlns:a16="http://schemas.microsoft.com/office/drawing/2014/main" val="10006"/>
                  </a:ext>
                </a:extLst>
              </a:tr>
              <a:tr h="370840">
                <a:tc>
                  <a:txBody>
                    <a:bodyPr/>
                    <a:lstStyle/>
                    <a:p>
                      <a:pPr algn="l" fontAlgn="ctr"/>
                      <a:r>
                        <a:rPr lang="ja-JP" altLang="en-US" sz="1800" b="0" i="0" u="none" strike="noStrike"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四国</a:t>
                      </a:r>
                    </a:p>
                  </a:txBody>
                  <a:tcPr marL="9525" marR="9525" marT="9525" marB="0" anchor="ctr"/>
                </a:tc>
                <a:tc>
                  <a:txBody>
                    <a:bodyPr/>
                    <a:lstStyle/>
                    <a:p>
                      <a:pPr algn="r" fontAlgn="ctr"/>
                      <a:r>
                        <a:rPr lang="en-US" altLang="ja-JP" sz="1800" b="0" i="0" u="none" strike="noStrike"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3,580,236</a:t>
                      </a:r>
                    </a:p>
                  </a:txBody>
                  <a:tcPr marL="9525" marR="9525" marT="9525" marB="0" anchor="ctr"/>
                </a:tc>
                <a:tc>
                  <a:txBody>
                    <a:bodyPr/>
                    <a:lstStyle/>
                    <a:p>
                      <a:pPr algn="r" fontAlgn="ctr"/>
                      <a:r>
                        <a:rPr lang="en-US" altLang="ja-JP" sz="1800" b="0" i="0" u="none" strike="noStrike"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25,044,579</a:t>
                      </a:r>
                    </a:p>
                  </a:txBody>
                  <a:tcPr marL="9525" marR="9525" marT="9525" marB="0" anchor="ctr"/>
                </a:tc>
                <a:tc>
                  <a:txBody>
                    <a:bodyPr/>
                    <a:lstStyle/>
                    <a:p>
                      <a:pPr algn="r" fontAlgn="ctr"/>
                      <a:r>
                        <a:rPr lang="en-US" altLang="ja-JP" sz="1800" b="0" i="0" u="none" strike="noStrike"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7.0</a:t>
                      </a:r>
                    </a:p>
                  </a:txBody>
                  <a:tcPr marL="9525" marR="9525" marT="9525" marB="0" anchor="ctr"/>
                </a:tc>
                <a:extLst>
                  <a:ext uri="{0D108BD9-81ED-4DB2-BD59-A6C34878D82A}">
                    <a16:rowId xmlns:a16="http://schemas.microsoft.com/office/drawing/2014/main" val="10007"/>
                  </a:ext>
                </a:extLst>
              </a:tr>
              <a:tr h="370840">
                <a:tc>
                  <a:txBody>
                    <a:bodyPr/>
                    <a:lstStyle/>
                    <a:p>
                      <a:pPr algn="l" fontAlgn="ctr"/>
                      <a:r>
                        <a:rPr lang="ja-JP" altLang="en-US"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九州・沖縄</a:t>
                      </a:r>
                    </a:p>
                  </a:txBody>
                  <a:tcPr marL="9525" marR="9525" marT="9525" marB="0" anchor="ctr"/>
                </a:tc>
                <a:tc>
                  <a:txBody>
                    <a:bodyPr/>
                    <a:lstStyle/>
                    <a:p>
                      <a:pPr algn="r" fontAlgn="ctr"/>
                      <a:r>
                        <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8,705,135</a:t>
                      </a:r>
                    </a:p>
                  </a:txBody>
                  <a:tcPr marL="9525" marR="9525" marT="9525" marB="0" anchor="ctr"/>
                </a:tc>
                <a:tc>
                  <a:txBody>
                    <a:bodyPr/>
                    <a:lstStyle/>
                    <a:p>
                      <a:pPr algn="r" fontAlgn="ctr"/>
                      <a:r>
                        <a:rPr lang="en-US" altLang="ja-JP" sz="18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83,766,721</a:t>
                      </a:r>
                    </a:p>
                  </a:txBody>
                  <a:tcPr marL="9525" marR="9525" marT="9525" marB="0" anchor="ctr"/>
                </a:tc>
                <a:tc>
                  <a:txBody>
                    <a:bodyPr/>
                    <a:lstStyle/>
                    <a:p>
                      <a:pPr algn="r" fontAlgn="ctr"/>
                      <a:r>
                        <a:rPr lang="en-US" altLang="ja-JP" sz="1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9.6</a:t>
                      </a:r>
                    </a:p>
                  </a:txBody>
                  <a:tcPr marL="9525" marR="9525" marT="9525" marB="0" anchor="ctr"/>
                </a:tc>
                <a:extLst>
                  <a:ext uri="{0D108BD9-81ED-4DB2-BD59-A6C34878D82A}">
                    <a16:rowId xmlns:a16="http://schemas.microsoft.com/office/drawing/2014/main" val="10008"/>
                  </a:ext>
                </a:extLst>
              </a:tr>
            </a:tbl>
          </a:graphicData>
        </a:graphic>
      </p:graphicFrame>
      <p:sp>
        <p:nvSpPr>
          <p:cNvPr id="4" name="四角形: 角を丸くする 3">
            <a:extLst>
              <a:ext uri="{FF2B5EF4-FFF2-40B4-BE49-F238E27FC236}">
                <a16:creationId xmlns:a16="http://schemas.microsoft.com/office/drawing/2014/main" id="{1F320AB3-79AB-4C05-BC5D-BC169B114FF9}"/>
              </a:ext>
            </a:extLst>
          </p:cNvPr>
          <p:cNvSpPr/>
          <p:nvPr/>
        </p:nvSpPr>
        <p:spPr>
          <a:xfrm>
            <a:off x="395536" y="5229200"/>
            <a:ext cx="8291264" cy="7920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dirty="0">
                <a:latin typeface="Meiryo UI" panose="020B0604030504040204" pitchFamily="50" charset="-128"/>
                <a:ea typeface="Meiryo UI" panose="020B0604030504040204" pitchFamily="50" charset="-128"/>
              </a:rPr>
              <a:t>1970</a:t>
            </a:r>
            <a:r>
              <a:rPr kumimoji="1" lang="ja-JP" altLang="en-US" dirty="0">
                <a:latin typeface="Meiryo UI" panose="020B0604030504040204" pitchFamily="50" charset="-128"/>
                <a:ea typeface="Meiryo UI" panose="020B0604030504040204" pitchFamily="50" charset="-128"/>
              </a:rPr>
              <a:t>年から</a:t>
            </a:r>
            <a:r>
              <a:rPr kumimoji="1" lang="en-US" altLang="ja-JP" dirty="0">
                <a:latin typeface="Meiryo UI" panose="020B0604030504040204" pitchFamily="50" charset="-128"/>
                <a:ea typeface="Meiryo UI" panose="020B0604030504040204" pitchFamily="50" charset="-128"/>
              </a:rPr>
              <a:t>2008</a:t>
            </a:r>
            <a:r>
              <a:rPr kumimoji="1" lang="ja-JP" altLang="en-US" dirty="0">
                <a:latin typeface="Meiryo UI" panose="020B0604030504040204" pitchFamily="50" charset="-128"/>
                <a:ea typeface="Meiryo UI" panose="020B0604030504040204" pitchFamily="50" charset="-128"/>
              </a:rPr>
              <a:t>年までの資本ストックの伸びも悪い。</a:t>
            </a:r>
            <a:endParaRPr kumimoji="1" lang="en-US" altLang="ja-JP" dirty="0">
              <a:latin typeface="Meiryo UI" panose="020B0604030504040204" pitchFamily="50" charset="-128"/>
              <a:ea typeface="Meiryo UI" panose="020B0604030504040204" pitchFamily="50" charset="-128"/>
            </a:endParaRPr>
          </a:p>
          <a:p>
            <a:pPr algn="ctr"/>
            <a:r>
              <a:rPr kumimoji="1" lang="ja-JP" altLang="en-US" dirty="0">
                <a:latin typeface="Meiryo UI" panose="020B0604030504040204" pitchFamily="50" charset="-128"/>
                <a:ea typeface="Meiryo UI" panose="020B0604030504040204" pitchFamily="50" charset="-128"/>
              </a:rPr>
              <a:t>しかも、</a:t>
            </a:r>
            <a:r>
              <a:rPr kumimoji="1" lang="ja-JP" altLang="en-US" dirty="0">
                <a:solidFill>
                  <a:srgbClr val="FF0000"/>
                </a:solidFill>
                <a:latin typeface="Meiryo UI" panose="020B0604030504040204" pitchFamily="50" charset="-128"/>
                <a:ea typeface="Meiryo UI" panose="020B0604030504040204" pitchFamily="50" charset="-128"/>
              </a:rPr>
              <a:t>絶対的な水準</a:t>
            </a:r>
            <a:r>
              <a:rPr kumimoji="1" lang="ja-JP" altLang="en-US" dirty="0">
                <a:latin typeface="Meiryo UI" panose="020B0604030504040204" pitchFamily="50" charset="-128"/>
                <a:ea typeface="Meiryo UI" panose="020B0604030504040204" pitchFamily="50" charset="-128"/>
              </a:rPr>
              <a:t>が低い。</a:t>
            </a:r>
          </a:p>
        </p:txBody>
      </p:sp>
      <p:sp>
        <p:nvSpPr>
          <p:cNvPr id="3" name="スライド番号プレースホルダー 2">
            <a:extLst>
              <a:ext uri="{FF2B5EF4-FFF2-40B4-BE49-F238E27FC236}">
                <a16:creationId xmlns:a16="http://schemas.microsoft.com/office/drawing/2014/main" id="{53E75FE9-3105-40A3-8585-A05AE242569F}"/>
              </a:ext>
            </a:extLst>
          </p:cNvPr>
          <p:cNvSpPr>
            <a:spLocks noGrp="1"/>
          </p:cNvSpPr>
          <p:nvPr>
            <p:ph type="sldNum" sz="quarter" idx="12"/>
          </p:nvPr>
        </p:nvSpPr>
        <p:spPr/>
        <p:txBody>
          <a:bodyPr/>
          <a:lstStyle/>
          <a:p>
            <a:fld id="{BC55BFF0-F8B8-4B05-96B9-EEDC1F591BD6}" type="slidenum">
              <a:rPr kumimoji="1" lang="ja-JP" altLang="en-US" smtClean="0"/>
              <a:t>34</a:t>
            </a:fld>
            <a:endParaRPr kumimoji="1" lang="ja-JP" altLang="en-US"/>
          </a:p>
        </p:txBody>
      </p:sp>
    </p:spTree>
    <p:extLst>
      <p:ext uri="{BB962C8B-B14F-4D97-AF65-F5344CB8AC3E}">
        <p14:creationId xmlns:p14="http://schemas.microsoft.com/office/powerpoint/2010/main" val="25413640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17E2BFAA-4B70-4DA2-BD21-7FFE95F5B3D1}"/>
              </a:ext>
            </a:extLst>
          </p:cNvPr>
          <p:cNvSpPr>
            <a:spLocks noGrp="1"/>
          </p:cNvSpPr>
          <p:nvPr>
            <p:ph type="title"/>
          </p:nvPr>
        </p:nvSpPr>
        <p:spPr/>
        <p:txBody>
          <a:bodyPr>
            <a:normAutofit/>
          </a:bodyPr>
          <a:lstStyle/>
          <a:p>
            <a:r>
              <a:rPr lang="ja-JP" altLang="en-US" sz="3200" dirty="0">
                <a:latin typeface="Meiryo UI" panose="020B0604030504040204" pitchFamily="50" charset="-128"/>
                <a:ea typeface="Meiryo UI" panose="020B0604030504040204" pitchFamily="50" charset="-128"/>
              </a:rPr>
              <a:t>２．地域経済循環を強化する</a:t>
            </a:r>
            <a:r>
              <a:rPr lang="en-US" altLang="ja-JP" sz="3200" dirty="0">
                <a:latin typeface="Meiryo UI" panose="020B0604030504040204" pitchFamily="50" charset="-128"/>
                <a:ea typeface="Meiryo UI" panose="020B0604030504040204" pitchFamily="50" charset="-128"/>
              </a:rPr>
              <a:t>2</a:t>
            </a:r>
            <a:r>
              <a:rPr lang="ja-JP" altLang="en-US" sz="3200" dirty="0" err="1">
                <a:latin typeface="Meiryo UI" panose="020B0604030504040204" pitchFamily="50" charset="-128"/>
                <a:ea typeface="Meiryo UI" panose="020B0604030504040204" pitchFamily="50" charset="-128"/>
              </a:rPr>
              <a:t>つの</a:t>
            </a:r>
            <a:r>
              <a:rPr lang="ja-JP" altLang="en-US" sz="3200" dirty="0">
                <a:latin typeface="Meiryo UI" panose="020B0604030504040204" pitchFamily="50" charset="-128"/>
                <a:ea typeface="Meiryo UI" panose="020B0604030504040204" pitchFamily="50" charset="-128"/>
              </a:rPr>
              <a:t>アプローチ</a:t>
            </a:r>
            <a:endParaRPr kumimoji="1" lang="ja-JP" altLang="en-US" sz="3200" dirty="0">
              <a:latin typeface="Meiryo UI" panose="020B0604030504040204" pitchFamily="50" charset="-128"/>
              <a:ea typeface="Meiryo UI" panose="020B0604030504040204" pitchFamily="50" charset="-128"/>
            </a:endParaRPr>
          </a:p>
        </p:txBody>
      </p:sp>
      <p:sp>
        <p:nvSpPr>
          <p:cNvPr id="5" name="テキスト プレースホルダー 4">
            <a:extLst>
              <a:ext uri="{FF2B5EF4-FFF2-40B4-BE49-F238E27FC236}">
                <a16:creationId xmlns:a16="http://schemas.microsoft.com/office/drawing/2014/main" id="{DFB73D2C-9AB9-44BB-8115-40DB7B55AC82}"/>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8254222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タイトル 1"/>
          <p:cNvSpPr>
            <a:spLocks noGrp="1"/>
          </p:cNvSpPr>
          <p:nvPr>
            <p:ph type="title"/>
          </p:nvPr>
        </p:nvSpPr>
        <p:spPr/>
        <p:txBody>
          <a:bodyPr/>
          <a:lstStyle/>
          <a:p>
            <a:r>
              <a:rPr lang="ja-JP" altLang="en-US" sz="3600" dirty="0">
                <a:latin typeface="Meiryo UI" panose="020B0604030504040204" pitchFamily="50" charset="-128"/>
                <a:ea typeface="Meiryo UI" panose="020B0604030504040204" pitchFamily="50" charset="-128"/>
              </a:rPr>
              <a:t>地域経済循環とは？</a:t>
            </a:r>
          </a:p>
        </p:txBody>
      </p:sp>
      <p:sp>
        <p:nvSpPr>
          <p:cNvPr id="51203"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fld id="{4D6044E8-0A02-4FBB-ABD1-8424F6567C05}" type="slidenum">
              <a:rPr kumimoji="0" lang="en-US" altLang="ja-JP" sz="1000">
                <a:latin typeface="Arial" panose="020B0604020202020204" pitchFamily="34" charset="0"/>
              </a:rPr>
              <a:pPr eaLnBrk="1" hangingPunct="1">
                <a:spcBef>
                  <a:spcPct val="0"/>
                </a:spcBef>
                <a:buClrTx/>
                <a:buSzTx/>
                <a:buFontTx/>
                <a:buNone/>
              </a:pPr>
              <a:t>36</a:t>
            </a:fld>
            <a:endParaRPr kumimoji="0" lang="en-US" altLang="ja-JP" sz="1000">
              <a:latin typeface="Arial" panose="020B0604020202020204" pitchFamily="34" charset="0"/>
            </a:endParaRPr>
          </a:p>
        </p:txBody>
      </p:sp>
      <p:pic>
        <p:nvPicPr>
          <p:cNvPr id="3" name="図 2">
            <a:extLst>
              <a:ext uri="{FF2B5EF4-FFF2-40B4-BE49-F238E27FC236}">
                <a16:creationId xmlns:a16="http://schemas.microsoft.com/office/drawing/2014/main" id="{ADF34ADE-EB1B-4B6C-9D2D-62EE03E33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111" y="1518075"/>
            <a:ext cx="5397777" cy="4076910"/>
          </a:xfrm>
          <a:prstGeom prst="rect">
            <a:avLst/>
          </a:prstGeom>
        </p:spPr>
      </p:pic>
      <p:sp>
        <p:nvSpPr>
          <p:cNvPr id="4" name="テキスト ボックス 3">
            <a:extLst>
              <a:ext uri="{FF2B5EF4-FFF2-40B4-BE49-F238E27FC236}">
                <a16:creationId xmlns:a16="http://schemas.microsoft.com/office/drawing/2014/main" id="{FDF5FD9B-7E0A-40B7-9698-78CC9C2162EC}"/>
              </a:ext>
            </a:extLst>
          </p:cNvPr>
          <p:cNvSpPr txBox="1"/>
          <p:nvPr/>
        </p:nvSpPr>
        <p:spPr>
          <a:xfrm>
            <a:off x="2976201" y="5638218"/>
            <a:ext cx="3923551" cy="369332"/>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（出所）兵庫県・地域資源の活用と地域経済循環の創出</a:t>
            </a:r>
            <a:endParaRPr kumimoji="1" lang="en-US" altLang="ja-JP" sz="900" dirty="0">
              <a:latin typeface="Meiryo UI" panose="020B0604030504040204" pitchFamily="50" charset="-128"/>
              <a:ea typeface="Meiryo UI" panose="020B0604030504040204" pitchFamily="50" charset="-128"/>
            </a:endParaRPr>
          </a:p>
          <a:p>
            <a:r>
              <a:rPr kumimoji="1" lang="en-US" altLang="ja-JP" sz="900" dirty="0">
                <a:latin typeface="Meiryo UI" panose="020B0604030504040204" pitchFamily="50" charset="-128"/>
                <a:ea typeface="Meiryo UI" panose="020B0604030504040204" pitchFamily="50" charset="-128"/>
              </a:rPr>
              <a:t>https://hyogo-saiene100.com/renewable-energy/merit-local/</a:t>
            </a:r>
            <a:endParaRPr kumimoji="1" lang="ja-JP" altLang="en-US"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475893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タイトル 1"/>
          <p:cNvSpPr>
            <a:spLocks noGrp="1"/>
          </p:cNvSpPr>
          <p:nvPr>
            <p:ph type="title"/>
          </p:nvPr>
        </p:nvSpPr>
        <p:spPr/>
        <p:txBody>
          <a:bodyPr/>
          <a:lstStyle/>
          <a:p>
            <a:r>
              <a:rPr lang="ja-JP" altLang="en-US" sz="3600" dirty="0">
                <a:latin typeface="Meiryo UI" panose="020B0604030504040204" pitchFamily="50" charset="-128"/>
                <a:ea typeface="Meiryo UI" panose="020B0604030504040204" pitchFamily="50" charset="-128"/>
              </a:rPr>
              <a:t>地域経済循環を促すための施策例</a:t>
            </a:r>
          </a:p>
        </p:txBody>
      </p:sp>
      <p:sp>
        <p:nvSpPr>
          <p:cNvPr id="51203"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fld id="{4D6044E8-0A02-4FBB-ABD1-8424F6567C05}" type="slidenum">
              <a:rPr kumimoji="0" lang="en-US" altLang="ja-JP" sz="1000">
                <a:latin typeface="Arial" panose="020B0604020202020204" pitchFamily="34" charset="0"/>
              </a:rPr>
              <a:pPr eaLnBrk="1" hangingPunct="1">
                <a:spcBef>
                  <a:spcPct val="0"/>
                </a:spcBef>
                <a:buClrTx/>
                <a:buSzTx/>
                <a:buFontTx/>
                <a:buNone/>
              </a:pPr>
              <a:t>37</a:t>
            </a:fld>
            <a:endParaRPr kumimoji="0" lang="en-US" altLang="ja-JP" sz="1000">
              <a:latin typeface="Arial" panose="020B0604020202020204" pitchFamily="34" charset="0"/>
            </a:endParaRPr>
          </a:p>
        </p:txBody>
      </p:sp>
      <p:sp>
        <p:nvSpPr>
          <p:cNvPr id="2" name="テキスト ボックス 1">
            <a:extLst>
              <a:ext uri="{FF2B5EF4-FFF2-40B4-BE49-F238E27FC236}">
                <a16:creationId xmlns:a16="http://schemas.microsoft.com/office/drawing/2014/main" id="{128443A9-4A95-4329-A3F0-FD80BF43E1C4}"/>
              </a:ext>
            </a:extLst>
          </p:cNvPr>
          <p:cNvSpPr txBox="1"/>
          <p:nvPr/>
        </p:nvSpPr>
        <p:spPr>
          <a:xfrm>
            <a:off x="739036" y="1634647"/>
            <a:ext cx="7628350" cy="4832092"/>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地域外からお金を稼ぐ産業を育てる</a:t>
            </a:r>
            <a:r>
              <a:rPr kumimoji="1" lang="en-US" altLang="ja-JP" sz="2000" b="1" dirty="0">
                <a:latin typeface="Meiryo UI" panose="020B0604030504040204" pitchFamily="50" charset="-128"/>
                <a:ea typeface="Meiryo UI" panose="020B0604030504040204" pitchFamily="50" charset="-128"/>
              </a:rPr>
              <a:t>:</a:t>
            </a:r>
          </a:p>
          <a:p>
            <a:pPr marL="342900" indent="-342900">
              <a:buFont typeface="Arial" panose="020B0604020202020204" pitchFamily="34" charset="0"/>
              <a:buChar char="•"/>
            </a:pPr>
            <a:r>
              <a:rPr kumimoji="1" lang="ja-JP" altLang="en-US" sz="2000" dirty="0">
                <a:latin typeface="Meiryo UI" panose="020B0604030504040204" pitchFamily="50" charset="-128"/>
                <a:ea typeface="Meiryo UI" panose="020B0604030504040204" pitchFamily="50" charset="-128"/>
              </a:rPr>
              <a:t>地域外からお金を呼び込む産業を育成することで、地域内にお金が循環する仕組みを作ります。﻿</a:t>
            </a:r>
          </a:p>
          <a:p>
            <a:r>
              <a:rPr kumimoji="1" lang="ja-JP" altLang="en-US" sz="2000" b="1" dirty="0">
                <a:latin typeface="Meiryo UI" panose="020B0604030504040204" pitchFamily="50" charset="-128"/>
                <a:ea typeface="Meiryo UI" panose="020B0604030504040204" pitchFamily="50" charset="-128"/>
              </a:rPr>
              <a:t>地域内の企業間連携を強化する</a:t>
            </a:r>
            <a:r>
              <a:rPr kumimoji="1" lang="en-US" altLang="ja-JP" sz="2000" b="1" dirty="0">
                <a:latin typeface="Meiryo UI" panose="020B0604030504040204" pitchFamily="50" charset="-128"/>
                <a:ea typeface="Meiryo UI" panose="020B0604030504040204" pitchFamily="50" charset="-128"/>
              </a:rPr>
              <a:t>:</a:t>
            </a:r>
          </a:p>
          <a:p>
            <a:pPr marL="342900" indent="-342900">
              <a:buFont typeface="Arial" panose="020B0604020202020204" pitchFamily="34" charset="0"/>
              <a:buChar char="•"/>
            </a:pPr>
            <a:r>
              <a:rPr kumimoji="1" lang="ja-JP" altLang="en-US" sz="2000" dirty="0">
                <a:latin typeface="Meiryo UI" panose="020B0604030504040204" pitchFamily="50" charset="-128"/>
                <a:ea typeface="Meiryo UI" panose="020B0604030504040204" pitchFamily="50" charset="-128"/>
              </a:rPr>
              <a:t>地域内の企業同士が連携することで、生産性向上や新たな商品開発を促し、地域経済の活性化につなげます。﻿</a:t>
            </a:r>
          </a:p>
          <a:p>
            <a:r>
              <a:rPr kumimoji="1" lang="ja-JP" altLang="en-US" sz="2000" b="1" dirty="0">
                <a:latin typeface="Meiryo UI" panose="020B0604030504040204" pitchFamily="50" charset="-128"/>
                <a:ea typeface="Meiryo UI" panose="020B0604030504040204" pitchFamily="50" charset="-128"/>
              </a:rPr>
              <a:t>地域外への資金流出を抑制する</a:t>
            </a:r>
            <a:r>
              <a:rPr kumimoji="1" lang="en-US" altLang="ja-JP" sz="2000" b="1" dirty="0">
                <a:latin typeface="Meiryo UI" panose="020B0604030504040204" pitchFamily="50" charset="-128"/>
                <a:ea typeface="Meiryo UI" panose="020B0604030504040204" pitchFamily="50" charset="-128"/>
              </a:rPr>
              <a:t>:</a:t>
            </a:r>
          </a:p>
          <a:p>
            <a:pPr marL="342900" indent="-342900">
              <a:buFont typeface="Arial" panose="020B0604020202020204" pitchFamily="34" charset="0"/>
              <a:buChar char="•"/>
            </a:pPr>
            <a:r>
              <a:rPr kumimoji="1" lang="ja-JP" altLang="en-US" sz="2000" dirty="0">
                <a:latin typeface="Meiryo UI" panose="020B0604030504040204" pitchFamily="50" charset="-128"/>
                <a:ea typeface="Meiryo UI" panose="020B0604030504040204" pitchFamily="50" charset="-128"/>
              </a:rPr>
              <a:t>地域内で消費や投資を促すことで、地域外への資金流出を抑制します。﻿</a:t>
            </a:r>
          </a:p>
          <a:p>
            <a:r>
              <a:rPr kumimoji="1" lang="ja-JP" altLang="en-US" sz="2000" b="1" dirty="0">
                <a:latin typeface="Meiryo UI" panose="020B0604030504040204" pitchFamily="50" charset="-128"/>
                <a:ea typeface="Meiryo UI" panose="020B0604030504040204" pitchFamily="50" charset="-128"/>
              </a:rPr>
              <a:t>地域資源を有効活用する</a:t>
            </a:r>
            <a:r>
              <a:rPr kumimoji="1" lang="en-US" altLang="ja-JP" sz="2000" b="1" dirty="0">
                <a:latin typeface="Meiryo UI" panose="020B0604030504040204" pitchFamily="50" charset="-128"/>
                <a:ea typeface="Meiryo UI" panose="020B0604030504040204" pitchFamily="50" charset="-128"/>
              </a:rPr>
              <a:t>:</a:t>
            </a:r>
          </a:p>
          <a:p>
            <a:pPr marL="342900" indent="-342900">
              <a:buFont typeface="Arial" panose="020B0604020202020204" pitchFamily="34" charset="0"/>
              <a:buChar char="•"/>
            </a:pPr>
            <a:r>
              <a:rPr kumimoji="1" lang="ja-JP" altLang="en-US" sz="2000" dirty="0">
                <a:latin typeface="Meiryo UI" panose="020B0604030504040204" pitchFamily="50" charset="-128"/>
                <a:ea typeface="Meiryo UI" panose="020B0604030504040204" pitchFamily="50" charset="-128"/>
              </a:rPr>
              <a:t>地域にある資源を有効活用することで、新たな付加価値を生み出し、地域経済の活性化につなげます。﻿</a:t>
            </a:r>
          </a:p>
          <a:p>
            <a:endParaRPr kumimoji="1" lang="en-US" altLang="ja-JP" sz="2000" dirty="0">
              <a:latin typeface="Meiryo UI" panose="020B0604030504040204" pitchFamily="50" charset="-128"/>
              <a:ea typeface="Meiryo UI" panose="020B0604030504040204" pitchFamily="50" charset="-128"/>
            </a:endParaRPr>
          </a:p>
          <a:p>
            <a:r>
              <a:rPr kumimoji="1" lang="ja-JP" altLang="en-US" sz="2400" dirty="0">
                <a:latin typeface="Meiryo UI" panose="020B0604030504040204" pitchFamily="50" charset="-128"/>
                <a:ea typeface="Meiryo UI" panose="020B0604030504040204" pitchFamily="50" charset="-128"/>
              </a:rPr>
              <a:t>➡地域経済循環を意識した取り組み（マネーの行き先）は、地域経済の持続的な発展に不可欠です。</a:t>
            </a:r>
          </a:p>
        </p:txBody>
      </p:sp>
    </p:spTree>
    <p:extLst>
      <p:ext uri="{BB962C8B-B14F-4D97-AF65-F5344CB8AC3E}">
        <p14:creationId xmlns:p14="http://schemas.microsoft.com/office/powerpoint/2010/main" val="505497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タイトル 1"/>
          <p:cNvSpPr>
            <a:spLocks noGrp="1"/>
          </p:cNvSpPr>
          <p:nvPr>
            <p:ph type="title"/>
          </p:nvPr>
        </p:nvSpPr>
        <p:spPr/>
        <p:txBody>
          <a:bodyPr/>
          <a:lstStyle/>
          <a:p>
            <a:r>
              <a:rPr lang="ja-JP" altLang="en-US" sz="3600" dirty="0">
                <a:latin typeface="Meiryo UI" panose="020B0604030504040204" pitchFamily="50" charset="-128"/>
                <a:ea typeface="Meiryo UI" panose="020B0604030504040204" pitchFamily="50" charset="-128"/>
              </a:rPr>
              <a:t>地域経済の経済構造のイメージ図</a:t>
            </a:r>
          </a:p>
        </p:txBody>
      </p:sp>
      <p:sp>
        <p:nvSpPr>
          <p:cNvPr id="51203"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fld id="{4D6044E8-0A02-4FBB-ABD1-8424F6567C05}" type="slidenum">
              <a:rPr kumimoji="0" lang="en-US" altLang="ja-JP" sz="1000">
                <a:latin typeface="Arial" panose="020B0604020202020204" pitchFamily="34" charset="0"/>
              </a:rPr>
              <a:pPr eaLnBrk="1" hangingPunct="1">
                <a:spcBef>
                  <a:spcPct val="0"/>
                </a:spcBef>
                <a:buClrTx/>
                <a:buSzTx/>
                <a:buFontTx/>
                <a:buNone/>
              </a:pPr>
              <a:t>38</a:t>
            </a:fld>
            <a:endParaRPr kumimoji="0" lang="en-US" altLang="ja-JP" sz="1000">
              <a:latin typeface="Arial" panose="020B0604020202020204" pitchFamily="34" charset="0"/>
            </a:endParaRPr>
          </a:p>
        </p:txBody>
      </p:sp>
      <p:grpSp>
        <p:nvGrpSpPr>
          <p:cNvPr id="51204" name="グループ化 24"/>
          <p:cNvGrpSpPr>
            <a:grpSpLocks/>
          </p:cNvGrpSpPr>
          <p:nvPr/>
        </p:nvGrpSpPr>
        <p:grpSpPr bwMode="auto">
          <a:xfrm>
            <a:off x="3721100" y="1871663"/>
            <a:ext cx="3063875" cy="4605337"/>
            <a:chOff x="1619672" y="1852292"/>
            <a:chExt cx="3062870" cy="4605169"/>
          </a:xfrm>
        </p:grpSpPr>
        <p:pic>
          <p:nvPicPr>
            <p:cNvPr id="51207" name="Picture 8" descr="C:\Users\nakazawa-lab\AppData\Local\Microsoft\Windows\Temporary Internet Files\Content.IE5\ORT1LSL4\MC900446338[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5733256"/>
              <a:ext cx="1704442" cy="7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2" descr="C:\Users\nakazawa-lab\AppData\Local\Microsoft\Windows\Temporary Internet Files\Content.IE5\IYA1H560\MC900335648[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356169">
              <a:off x="2870609" y="1852292"/>
              <a:ext cx="1811933" cy="1186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7" descr="C:\Users\nakazawa-lab\AppData\Local\Microsoft\Windows\Temporary Internet Files\Content.IE5\ORT1LSL4\MC900352403[1].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3645024"/>
              <a:ext cx="1782024" cy="144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下矢印 14"/>
            <p:cNvSpPr/>
            <p:nvPr/>
          </p:nvSpPr>
          <p:spPr>
            <a:xfrm>
              <a:off x="2555990" y="3069860"/>
              <a:ext cx="215829" cy="935004"/>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100" dirty="0">
                  <a:latin typeface="Meiryo UI" pitchFamily="50" charset="-128"/>
                  <a:ea typeface="Meiryo UI" pitchFamily="50" charset="-128"/>
                  <a:cs typeface="Meiryo UI" pitchFamily="50" charset="-128"/>
                </a:rPr>
                <a:t>水</a:t>
              </a:r>
            </a:p>
          </p:txBody>
        </p:sp>
        <p:sp>
          <p:nvSpPr>
            <p:cNvPr id="16" name="下矢印 15"/>
            <p:cNvSpPr/>
            <p:nvPr/>
          </p:nvSpPr>
          <p:spPr>
            <a:xfrm>
              <a:off x="2051330" y="5085911"/>
              <a:ext cx="73001" cy="1150896"/>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600" dirty="0"/>
                <a:t>水</a:t>
              </a:r>
            </a:p>
          </p:txBody>
        </p:sp>
        <p:sp>
          <p:nvSpPr>
            <p:cNvPr id="17" name="下矢印 16"/>
            <p:cNvSpPr/>
            <p:nvPr/>
          </p:nvSpPr>
          <p:spPr>
            <a:xfrm>
              <a:off x="2340161" y="5085911"/>
              <a:ext cx="71415" cy="1150896"/>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600" dirty="0"/>
                <a:t>水</a:t>
              </a:r>
            </a:p>
          </p:txBody>
        </p:sp>
        <p:sp>
          <p:nvSpPr>
            <p:cNvPr id="18" name="下矢印 17"/>
            <p:cNvSpPr/>
            <p:nvPr/>
          </p:nvSpPr>
          <p:spPr>
            <a:xfrm>
              <a:off x="2627404" y="5085911"/>
              <a:ext cx="73001" cy="1150896"/>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600" dirty="0"/>
                <a:t>水</a:t>
              </a:r>
            </a:p>
          </p:txBody>
        </p:sp>
        <p:sp>
          <p:nvSpPr>
            <p:cNvPr id="19" name="下矢印 18"/>
            <p:cNvSpPr/>
            <p:nvPr/>
          </p:nvSpPr>
          <p:spPr>
            <a:xfrm>
              <a:off x="2916235" y="5085911"/>
              <a:ext cx="71414" cy="1150896"/>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600" dirty="0"/>
                <a:t>水</a:t>
              </a:r>
            </a:p>
          </p:txBody>
        </p:sp>
      </p:grpSp>
      <p:sp>
        <p:nvSpPr>
          <p:cNvPr id="49" name="円/楕円 48"/>
          <p:cNvSpPr/>
          <p:nvPr/>
        </p:nvSpPr>
        <p:spPr>
          <a:xfrm>
            <a:off x="3995738" y="4221163"/>
            <a:ext cx="1223962" cy="144462"/>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1206" name="テキスト ボックス 49"/>
          <p:cNvSpPr txBox="1">
            <a:spLocks noChangeArrowheads="1"/>
          </p:cNvSpPr>
          <p:nvPr/>
        </p:nvSpPr>
        <p:spPr bwMode="auto">
          <a:xfrm>
            <a:off x="5940425" y="5084763"/>
            <a:ext cx="25923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ざるに入った水は</a:t>
            </a:r>
            <a:endParaRPr lang="en-US" altLang="ja-JP" sz="18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穴を通って下に</a:t>
            </a:r>
            <a:endParaRPr lang="en-US" altLang="ja-JP" sz="18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流れ出ます。</a:t>
            </a:r>
            <a:endParaRPr lang="en-US" altLang="ja-JP" sz="18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317729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タイトル 1"/>
          <p:cNvSpPr>
            <a:spLocks noGrp="1"/>
          </p:cNvSpPr>
          <p:nvPr>
            <p:ph type="title"/>
          </p:nvPr>
        </p:nvSpPr>
        <p:spPr/>
        <p:txBody>
          <a:bodyPr>
            <a:normAutofit/>
          </a:bodyPr>
          <a:lstStyle/>
          <a:p>
            <a:r>
              <a:rPr lang="ja-JP" altLang="en-US" sz="3600">
                <a:latin typeface="Meiryo UI" panose="020B0604030504040204" pitchFamily="50" charset="-128"/>
                <a:ea typeface="Meiryo UI" panose="020B0604030504040204" pitchFamily="50" charset="-128"/>
              </a:rPr>
              <a:t>対策１：公共事業の拡大</a:t>
            </a:r>
            <a:br>
              <a:rPr lang="en-US" altLang="ja-JP" sz="3600">
                <a:latin typeface="Meiryo UI" panose="020B0604030504040204" pitchFamily="50" charset="-128"/>
                <a:ea typeface="Meiryo UI" panose="020B0604030504040204" pitchFamily="50" charset="-128"/>
              </a:rPr>
            </a:br>
            <a:r>
              <a:rPr lang="ja-JP" altLang="en-US" sz="3600">
                <a:latin typeface="Meiryo UI" panose="020B0604030504040204" pitchFamily="50" charset="-128"/>
                <a:ea typeface="Meiryo UI" panose="020B0604030504040204" pitchFamily="50" charset="-128"/>
              </a:rPr>
              <a:t>（やかんを大きくする）</a:t>
            </a:r>
          </a:p>
        </p:txBody>
      </p:sp>
      <p:sp>
        <p:nvSpPr>
          <p:cNvPr id="52227"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fld id="{A60BE4F9-246B-4E91-94CC-125808A82392}" type="slidenum">
              <a:rPr kumimoji="0" lang="en-US" altLang="ja-JP" sz="1000">
                <a:latin typeface="Arial" panose="020B0604020202020204" pitchFamily="34" charset="0"/>
              </a:rPr>
              <a:pPr eaLnBrk="1" hangingPunct="1">
                <a:spcBef>
                  <a:spcPct val="0"/>
                </a:spcBef>
                <a:buClrTx/>
                <a:buSzTx/>
                <a:buFontTx/>
                <a:buNone/>
              </a:pPr>
              <a:t>39</a:t>
            </a:fld>
            <a:endParaRPr kumimoji="0" lang="en-US" altLang="ja-JP" sz="1000">
              <a:latin typeface="Arial" panose="020B0604020202020204" pitchFamily="34" charset="0"/>
            </a:endParaRPr>
          </a:p>
        </p:txBody>
      </p:sp>
      <p:grpSp>
        <p:nvGrpSpPr>
          <p:cNvPr id="52228" name="グループ化 24"/>
          <p:cNvGrpSpPr>
            <a:grpSpLocks/>
          </p:cNvGrpSpPr>
          <p:nvPr/>
        </p:nvGrpSpPr>
        <p:grpSpPr bwMode="auto">
          <a:xfrm>
            <a:off x="3721100" y="623888"/>
            <a:ext cx="4768850" cy="5853112"/>
            <a:chOff x="1619672" y="604615"/>
            <a:chExt cx="4766710" cy="5852846"/>
          </a:xfrm>
        </p:grpSpPr>
        <p:pic>
          <p:nvPicPr>
            <p:cNvPr id="52231" name="Picture 8" descr="C:\Users\nakazawa-lab\AppData\Local\Microsoft\Windows\Temporary Internet Files\Content.IE5\ORT1LSL4\MC900446338[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5733256"/>
              <a:ext cx="1704442" cy="7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2" descr="C:\Users\nakazawa-lab\AppData\Local\Microsoft\Windows\Temporary Internet Files\Content.IE5\IYA1H560\MC900335648[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356169">
              <a:off x="2647356" y="604615"/>
              <a:ext cx="3739026" cy="244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7" descr="C:\Users\nakazawa-lab\AppData\Local\Microsoft\Windows\Temporary Internet Files\Content.IE5\ORT1LSL4\MC900352403[1].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3645024"/>
              <a:ext cx="1782024" cy="144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下矢印 14"/>
            <p:cNvSpPr/>
            <p:nvPr/>
          </p:nvSpPr>
          <p:spPr>
            <a:xfrm>
              <a:off x="2181395" y="2833364"/>
              <a:ext cx="864800" cy="1171522"/>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100" dirty="0">
                  <a:latin typeface="Meiryo UI" pitchFamily="50" charset="-128"/>
                  <a:ea typeface="Meiryo UI" pitchFamily="50" charset="-128"/>
                  <a:cs typeface="Meiryo UI" pitchFamily="50" charset="-128"/>
                </a:rPr>
                <a:t>水</a:t>
              </a:r>
            </a:p>
          </p:txBody>
        </p:sp>
        <p:sp>
          <p:nvSpPr>
            <p:cNvPr id="16" name="下矢印 15"/>
            <p:cNvSpPr/>
            <p:nvPr/>
          </p:nvSpPr>
          <p:spPr>
            <a:xfrm>
              <a:off x="1749789" y="5085923"/>
              <a:ext cx="374482" cy="1150886"/>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600" dirty="0"/>
                <a:t>水</a:t>
              </a:r>
            </a:p>
          </p:txBody>
        </p:sp>
        <p:sp>
          <p:nvSpPr>
            <p:cNvPr id="17" name="下矢印 16"/>
            <p:cNvSpPr/>
            <p:nvPr/>
          </p:nvSpPr>
          <p:spPr>
            <a:xfrm>
              <a:off x="2038584" y="5085923"/>
              <a:ext cx="372896" cy="1150886"/>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600" dirty="0"/>
                <a:t>水</a:t>
              </a:r>
            </a:p>
          </p:txBody>
        </p:sp>
        <p:sp>
          <p:nvSpPr>
            <p:cNvPr id="18" name="下矢印 17"/>
            <p:cNvSpPr/>
            <p:nvPr/>
          </p:nvSpPr>
          <p:spPr>
            <a:xfrm flipH="1">
              <a:off x="2470190" y="5085923"/>
              <a:ext cx="360201" cy="1150886"/>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600" dirty="0"/>
                <a:t>水</a:t>
              </a:r>
            </a:p>
          </p:txBody>
        </p:sp>
        <p:sp>
          <p:nvSpPr>
            <p:cNvPr id="19" name="下矢印 18"/>
            <p:cNvSpPr/>
            <p:nvPr/>
          </p:nvSpPr>
          <p:spPr>
            <a:xfrm>
              <a:off x="2757399" y="5085923"/>
              <a:ext cx="433193" cy="1150886"/>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600" dirty="0"/>
                <a:t>水</a:t>
              </a:r>
            </a:p>
          </p:txBody>
        </p:sp>
      </p:grpSp>
      <p:sp>
        <p:nvSpPr>
          <p:cNvPr id="49" name="円/楕円 48"/>
          <p:cNvSpPr/>
          <p:nvPr/>
        </p:nvSpPr>
        <p:spPr>
          <a:xfrm>
            <a:off x="3995738" y="4221163"/>
            <a:ext cx="1223962" cy="144462"/>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2230" name="テキスト ボックス 49"/>
          <p:cNvSpPr txBox="1">
            <a:spLocks noChangeArrowheads="1"/>
          </p:cNvSpPr>
          <p:nvPr/>
        </p:nvSpPr>
        <p:spPr bwMode="auto">
          <a:xfrm>
            <a:off x="5940425" y="5084763"/>
            <a:ext cx="25923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ざるに入れた水は</a:t>
            </a:r>
            <a:endParaRPr lang="en-US" altLang="ja-JP" sz="18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a:solidFill>
                  <a:srgbClr val="FF0000"/>
                </a:solidFill>
                <a:latin typeface="Meiryo UI" panose="020B0604030504040204" pitchFamily="50" charset="-128"/>
                <a:ea typeface="Meiryo UI" panose="020B0604030504040204" pitchFamily="50" charset="-128"/>
              </a:rPr>
              <a:t>やっぱり</a:t>
            </a:r>
            <a:r>
              <a:rPr lang="ja-JP" altLang="en-US" sz="1800">
                <a:latin typeface="Meiryo UI" panose="020B0604030504040204" pitchFamily="50" charset="-128"/>
                <a:ea typeface="Meiryo UI" panose="020B0604030504040204" pitchFamily="50" charset="-128"/>
              </a:rPr>
              <a:t>穴を通って下に</a:t>
            </a:r>
            <a:endParaRPr lang="en-US" altLang="ja-JP" sz="18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流れ出ます。</a:t>
            </a:r>
            <a:endParaRPr lang="en-US" altLang="ja-JP" sz="18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38587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p:txBody>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専門分野</a:t>
            </a:r>
          </a:p>
        </p:txBody>
      </p:sp>
      <p:sp>
        <p:nvSpPr>
          <p:cNvPr id="7171" name="コンテンツ プレースホルダ 2"/>
          <p:cNvSpPr>
            <a:spLocks noGrp="1"/>
          </p:cNvSpPr>
          <p:nvPr>
            <p:ph idx="1"/>
          </p:nvPr>
        </p:nvSpPr>
        <p:spPr/>
        <p:txBody>
          <a:bodyPr>
            <a:normAutofit/>
          </a:bodyPr>
          <a:lstStyle/>
          <a:p>
            <a:pPr marL="514350" indent="-514350">
              <a:buFont typeface="Wingdings" pitchFamily="2" charset="2"/>
              <a:buNone/>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①　地域経済の数量分析</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952500" lvl="1" indent="-514350">
              <a:defRPr/>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経済波及効果などのマクロ経済政策評価</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marL="952500" lvl="1" indent="-514350">
              <a:defRPr/>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産業連関表による地域経済循環分析</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marL="952500" lvl="1" indent="-514350">
              <a:defRPr/>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小地域レベルにおける産業連関表の推計</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marL="514350" indent="-514350">
              <a:buFont typeface="Wingdings" pitchFamily="2" charset="2"/>
              <a:buNone/>
              <a:defRPr/>
            </a:pPr>
            <a:r>
              <a:rPr lang="ja-JP" altLang="en-US" sz="2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→どうすれば地域経済の姿を把握できるのか？</a:t>
            </a:r>
            <a:endParaRPr lang="en-US" altLang="ja-JP" sz="2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514350" indent="-514350">
              <a:buFont typeface="Wingdings" pitchFamily="2" charset="2"/>
              <a:buNone/>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②　環境産業の経済分析</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514350" indent="-514350">
              <a:buFont typeface="Wingdings" pitchFamily="2" charset="2"/>
              <a:buNone/>
              <a:defRPr/>
            </a:pPr>
            <a:r>
              <a:rPr lang="ja-JP" altLang="en-US" sz="2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→都市と地方、環境と経済の共存の方策は？</a:t>
            </a:r>
          </a:p>
          <a:p>
            <a:pPr marL="514350" indent="-514350">
              <a:buFont typeface="Wingdings" pitchFamily="2" charset="2"/>
              <a:buNone/>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③　協働型まちづくりの実践</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514350" indent="-514350">
              <a:buFont typeface="Wingdings" pitchFamily="2" charset="2"/>
              <a:buNone/>
              <a:defRPr/>
            </a:pPr>
            <a:r>
              <a:rPr lang="ja-JP" altLang="en-US" sz="2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→中山間地域の課題を解決するためには？</a:t>
            </a:r>
            <a:endParaRPr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292"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o"/>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chemeClr val="accent2"/>
              </a:buClr>
              <a:buSzPct val="75000"/>
              <a:buFont typeface="Wingdings" pitchFamily="2" charset="2"/>
              <a:buChar char="n"/>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chemeClr val="bg2"/>
              </a:buClr>
              <a:buSzPct val="65000"/>
              <a:buFont typeface="Wingdings" pitchFamily="2" charset="2"/>
              <a:buChar char="o"/>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chemeClr val="accent2"/>
              </a:buClr>
              <a:buSzPct val="75000"/>
              <a:buFont typeface="Wingdings" pitchFamily="2" charset="2"/>
              <a:buChar char="n"/>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9pPr>
          </a:lstStyle>
          <a:p>
            <a:pPr eaLnBrk="1" hangingPunct="1">
              <a:spcBef>
                <a:spcPct val="0"/>
              </a:spcBef>
              <a:buClrTx/>
              <a:buSzTx/>
              <a:buFontTx/>
              <a:buNone/>
            </a:pPr>
            <a:fld id="{002A719E-953F-4A5F-BD2E-51E35CA87784}" type="slidenum">
              <a:rPr kumimoji="0" lang="en-US" altLang="ja-JP" sz="1000" smtClean="0">
                <a:latin typeface="Arial" charset="0"/>
              </a:rPr>
              <a:pPr eaLnBrk="1" hangingPunct="1">
                <a:spcBef>
                  <a:spcPct val="0"/>
                </a:spcBef>
                <a:buClrTx/>
                <a:buSzTx/>
                <a:buFontTx/>
                <a:buNone/>
              </a:pPr>
              <a:t>4</a:t>
            </a:fld>
            <a:endParaRPr kumimoji="0" lang="en-US" altLang="ja-JP" sz="1000">
              <a:latin typeface="Arial" charset="0"/>
            </a:endParaRPr>
          </a:p>
        </p:txBody>
      </p:sp>
    </p:spTree>
    <p:extLst>
      <p:ext uri="{BB962C8B-B14F-4D97-AF65-F5344CB8AC3E}">
        <p14:creationId xmlns:p14="http://schemas.microsoft.com/office/powerpoint/2010/main" val="39289318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タイトル 1"/>
          <p:cNvSpPr>
            <a:spLocks noGrp="1"/>
          </p:cNvSpPr>
          <p:nvPr>
            <p:ph type="title"/>
          </p:nvPr>
        </p:nvSpPr>
        <p:spPr/>
        <p:txBody>
          <a:bodyPr>
            <a:normAutofit/>
          </a:bodyPr>
          <a:lstStyle/>
          <a:p>
            <a:r>
              <a:rPr lang="ja-JP" altLang="en-US" sz="3600">
                <a:latin typeface="Meiryo UI" panose="020B0604030504040204" pitchFamily="50" charset="-128"/>
                <a:ea typeface="Meiryo UI" panose="020B0604030504040204" pitchFamily="50" charset="-128"/>
              </a:rPr>
              <a:t>対策２　</a:t>
            </a:r>
            <a:r>
              <a:rPr lang="ja-JP" altLang="ja-JP" sz="3600">
                <a:latin typeface="Meiryo UI" panose="020B0604030504040204" pitchFamily="50" charset="-128"/>
                <a:ea typeface="Meiryo UI" panose="020B0604030504040204" pitchFamily="50" charset="-128"/>
              </a:rPr>
              <a:t>地域内の経済構造と結びつきのない企業誘致</a:t>
            </a:r>
            <a:r>
              <a:rPr lang="ja-JP" altLang="en-US" sz="3600">
                <a:latin typeface="Meiryo UI" panose="020B0604030504040204" pitchFamily="50" charset="-128"/>
                <a:ea typeface="Meiryo UI" panose="020B0604030504040204" pitchFamily="50" charset="-128"/>
              </a:rPr>
              <a:t>（ざるを大きくする）</a:t>
            </a:r>
          </a:p>
        </p:txBody>
      </p:sp>
      <p:sp>
        <p:nvSpPr>
          <p:cNvPr id="53251"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fld id="{8F5D3C35-75F1-4250-A242-6622D4A63816}" type="slidenum">
              <a:rPr kumimoji="0" lang="en-US" altLang="ja-JP" sz="1000">
                <a:latin typeface="Arial" panose="020B0604020202020204" pitchFamily="34" charset="0"/>
              </a:rPr>
              <a:pPr eaLnBrk="1" hangingPunct="1">
                <a:spcBef>
                  <a:spcPct val="0"/>
                </a:spcBef>
                <a:buClrTx/>
                <a:buSzTx/>
                <a:buFontTx/>
                <a:buNone/>
              </a:pPr>
              <a:t>40</a:t>
            </a:fld>
            <a:endParaRPr kumimoji="0" lang="en-US" altLang="ja-JP" sz="1000">
              <a:latin typeface="Arial" panose="020B0604020202020204" pitchFamily="34" charset="0"/>
            </a:endParaRPr>
          </a:p>
        </p:txBody>
      </p:sp>
      <p:grpSp>
        <p:nvGrpSpPr>
          <p:cNvPr id="53252" name="グループ化 24"/>
          <p:cNvGrpSpPr>
            <a:grpSpLocks/>
          </p:cNvGrpSpPr>
          <p:nvPr/>
        </p:nvGrpSpPr>
        <p:grpSpPr bwMode="auto">
          <a:xfrm>
            <a:off x="2627313" y="3089275"/>
            <a:ext cx="4105275" cy="3387725"/>
            <a:chOff x="526084" y="3069860"/>
            <a:chExt cx="4103733" cy="3387601"/>
          </a:xfrm>
        </p:grpSpPr>
        <p:pic>
          <p:nvPicPr>
            <p:cNvPr id="53257" name="Picture 8" descr="C:\Users\nakazawa-lab\AppData\Local\Microsoft\Windows\Temporary Internet Files\Content.IE5\ORT1LSL4\MC900446338[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5733256"/>
              <a:ext cx="1704442" cy="7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7" descr="C:\Users\nakazawa-lab\AppData\Local\Microsoft\Windows\Temporary Internet Files\Content.IE5\ORT1LSL4\MC900352403[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084" y="3625401"/>
              <a:ext cx="4103733" cy="144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下矢印 14"/>
            <p:cNvSpPr/>
            <p:nvPr/>
          </p:nvSpPr>
          <p:spPr>
            <a:xfrm>
              <a:off x="2541452" y="3069860"/>
              <a:ext cx="230101" cy="935004"/>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100" dirty="0"/>
                <a:t>水</a:t>
              </a:r>
            </a:p>
          </p:txBody>
        </p:sp>
        <p:sp>
          <p:nvSpPr>
            <p:cNvPr id="16" name="下矢印 15"/>
            <p:cNvSpPr/>
            <p:nvPr/>
          </p:nvSpPr>
          <p:spPr>
            <a:xfrm>
              <a:off x="1749586" y="5085911"/>
              <a:ext cx="374509" cy="1150896"/>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600" dirty="0"/>
                <a:t>水</a:t>
              </a:r>
            </a:p>
          </p:txBody>
        </p:sp>
        <p:sp>
          <p:nvSpPr>
            <p:cNvPr id="17" name="下矢印 16"/>
            <p:cNvSpPr/>
            <p:nvPr/>
          </p:nvSpPr>
          <p:spPr>
            <a:xfrm>
              <a:off x="2038403" y="5085911"/>
              <a:ext cx="372923" cy="1150896"/>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600" dirty="0"/>
                <a:t>水</a:t>
              </a:r>
            </a:p>
          </p:txBody>
        </p:sp>
        <p:sp>
          <p:nvSpPr>
            <p:cNvPr id="18" name="下矢印 17"/>
            <p:cNvSpPr/>
            <p:nvPr/>
          </p:nvSpPr>
          <p:spPr>
            <a:xfrm>
              <a:off x="2470041" y="5085911"/>
              <a:ext cx="360228" cy="1150896"/>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600" dirty="0"/>
                <a:t>水</a:t>
              </a:r>
            </a:p>
          </p:txBody>
        </p:sp>
        <p:sp>
          <p:nvSpPr>
            <p:cNvPr id="19" name="下矢印 18"/>
            <p:cNvSpPr/>
            <p:nvPr/>
          </p:nvSpPr>
          <p:spPr>
            <a:xfrm>
              <a:off x="2757271" y="5085911"/>
              <a:ext cx="360227" cy="1150896"/>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600" dirty="0"/>
                <a:t>水</a:t>
              </a:r>
            </a:p>
          </p:txBody>
        </p:sp>
      </p:grpSp>
      <p:sp>
        <p:nvSpPr>
          <p:cNvPr id="49" name="円/楕円 48"/>
          <p:cNvSpPr/>
          <p:nvPr/>
        </p:nvSpPr>
        <p:spPr>
          <a:xfrm>
            <a:off x="3203575" y="4248150"/>
            <a:ext cx="2808288" cy="4445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3254" name="テキスト ボックス 49"/>
          <p:cNvSpPr txBox="1">
            <a:spLocks noChangeArrowheads="1"/>
          </p:cNvSpPr>
          <p:nvPr/>
        </p:nvSpPr>
        <p:spPr bwMode="auto">
          <a:xfrm>
            <a:off x="5940425" y="5084763"/>
            <a:ext cx="25923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ざるに入れた水は</a:t>
            </a:r>
            <a:endParaRPr lang="en-US" altLang="ja-JP" sz="18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a:solidFill>
                  <a:srgbClr val="FF0000"/>
                </a:solidFill>
                <a:latin typeface="Meiryo UI" panose="020B0604030504040204" pitchFamily="50" charset="-128"/>
                <a:ea typeface="Meiryo UI" panose="020B0604030504040204" pitchFamily="50" charset="-128"/>
              </a:rPr>
              <a:t>やっぱり</a:t>
            </a:r>
            <a:r>
              <a:rPr lang="ja-JP" altLang="en-US" sz="1800">
                <a:latin typeface="Meiryo UI" panose="020B0604030504040204" pitchFamily="50" charset="-128"/>
                <a:ea typeface="Meiryo UI" panose="020B0604030504040204" pitchFamily="50" charset="-128"/>
              </a:rPr>
              <a:t>穴を通って下に</a:t>
            </a:r>
            <a:endParaRPr lang="en-US" altLang="ja-JP" sz="18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流れ出ます。</a:t>
            </a:r>
            <a:endParaRPr lang="en-US" altLang="ja-JP" sz="1800">
              <a:latin typeface="Meiryo UI" panose="020B0604030504040204" pitchFamily="50" charset="-128"/>
              <a:ea typeface="Meiryo UI" panose="020B0604030504040204" pitchFamily="50" charset="-128"/>
            </a:endParaRPr>
          </a:p>
        </p:txBody>
      </p:sp>
      <p:sp>
        <p:nvSpPr>
          <p:cNvPr id="20" name="角丸四角形 19"/>
          <p:cNvSpPr/>
          <p:nvPr/>
        </p:nvSpPr>
        <p:spPr>
          <a:xfrm>
            <a:off x="323850" y="3933825"/>
            <a:ext cx="2087563" cy="10795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ja-JP" altLang="ja-JP" dirty="0">
                <a:solidFill>
                  <a:schemeClr val="tx1"/>
                </a:solidFill>
                <a:latin typeface="Meiryo UI" pitchFamily="50" charset="-128"/>
                <a:ea typeface="Meiryo UI" pitchFamily="50" charset="-128"/>
                <a:cs typeface="Meiryo UI" pitchFamily="50" charset="-128"/>
              </a:rPr>
              <a:t>企業誘致で一見大きくなったようにみえる経済構造</a:t>
            </a:r>
            <a:endParaRPr lang="ja-JP" altLang="en-US" dirty="0">
              <a:solidFill>
                <a:schemeClr val="tx1"/>
              </a:solidFill>
              <a:latin typeface="Meiryo UI" pitchFamily="50" charset="-128"/>
              <a:ea typeface="Meiryo UI" pitchFamily="50" charset="-128"/>
              <a:cs typeface="Meiryo UI" pitchFamily="50" charset="-128"/>
            </a:endParaRPr>
          </a:p>
        </p:txBody>
      </p:sp>
      <p:pic>
        <p:nvPicPr>
          <p:cNvPr id="53256" name="Picture 2" descr="C:\Users\nakazawa-lab\AppData\Local\Microsoft\Windows\Temporary Internet Files\Content.IE5\IYA1H560\MC900335648[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356169">
            <a:off x="4892675" y="1803400"/>
            <a:ext cx="1812925"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1791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タイトル 1"/>
          <p:cNvSpPr>
            <a:spLocks noGrp="1"/>
          </p:cNvSpPr>
          <p:nvPr>
            <p:ph type="title"/>
          </p:nvPr>
        </p:nvSpPr>
        <p:spPr/>
        <p:txBody>
          <a:bodyPr/>
          <a:lstStyle/>
          <a:p>
            <a:r>
              <a:rPr lang="ja-JP" altLang="en-US" dirty="0">
                <a:latin typeface="Meiryo UI" panose="020B0604030504040204" pitchFamily="50" charset="-128"/>
                <a:ea typeface="Meiryo UI" panose="020B0604030504040204" pitchFamily="50" charset="-128"/>
              </a:rPr>
              <a:t>地域の経済構造の弱点</a:t>
            </a:r>
          </a:p>
        </p:txBody>
      </p:sp>
      <p:sp>
        <p:nvSpPr>
          <p:cNvPr id="54275"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fld id="{A7CF55A5-6D2A-441B-AA81-A53C331DB879}" type="slidenum">
              <a:rPr kumimoji="0" lang="en-US" altLang="ja-JP" sz="1000">
                <a:latin typeface="Arial" panose="020B0604020202020204" pitchFamily="34" charset="0"/>
              </a:rPr>
              <a:pPr eaLnBrk="1" hangingPunct="1">
                <a:spcBef>
                  <a:spcPct val="0"/>
                </a:spcBef>
                <a:buClrTx/>
                <a:buSzTx/>
                <a:buFontTx/>
                <a:buNone/>
              </a:pPr>
              <a:t>41</a:t>
            </a:fld>
            <a:endParaRPr kumimoji="0" lang="en-US" altLang="ja-JP" sz="1000">
              <a:latin typeface="Arial" panose="020B0604020202020204" pitchFamily="34" charset="0"/>
            </a:endParaRPr>
          </a:p>
        </p:txBody>
      </p:sp>
      <p:sp>
        <p:nvSpPr>
          <p:cNvPr id="5" name="正方形/長方形 4"/>
          <p:cNvSpPr/>
          <p:nvPr/>
        </p:nvSpPr>
        <p:spPr>
          <a:xfrm>
            <a:off x="2195513" y="1989138"/>
            <a:ext cx="792162" cy="10080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ja-JP" altLang="en-US" sz="2000" b="1" dirty="0">
                <a:solidFill>
                  <a:schemeClr val="bg1"/>
                </a:solidFill>
                <a:latin typeface="Meiryo UI" pitchFamily="50" charset="-128"/>
                <a:ea typeface="Meiryo UI" pitchFamily="50" charset="-128"/>
                <a:cs typeface="Meiryo UI" pitchFamily="50" charset="-128"/>
              </a:rPr>
              <a:t>Ａ</a:t>
            </a:r>
          </a:p>
        </p:txBody>
      </p:sp>
      <p:sp>
        <p:nvSpPr>
          <p:cNvPr id="7" name="正方形/長方形 6"/>
          <p:cNvSpPr/>
          <p:nvPr/>
        </p:nvSpPr>
        <p:spPr>
          <a:xfrm>
            <a:off x="2195513" y="4724400"/>
            <a:ext cx="792162" cy="504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b="1" dirty="0">
                <a:latin typeface="Meiryo UI" pitchFamily="50" charset="-128"/>
                <a:ea typeface="Meiryo UI" pitchFamily="50" charset="-128"/>
                <a:cs typeface="Meiryo UI" pitchFamily="50" charset="-128"/>
              </a:rPr>
              <a:t>雇用者所得</a:t>
            </a:r>
          </a:p>
        </p:txBody>
      </p:sp>
      <p:sp>
        <p:nvSpPr>
          <p:cNvPr id="8" name="正方形/長方形 7"/>
          <p:cNvSpPr/>
          <p:nvPr/>
        </p:nvSpPr>
        <p:spPr>
          <a:xfrm>
            <a:off x="2195513" y="5229225"/>
            <a:ext cx="792162" cy="503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b="1" dirty="0">
                <a:latin typeface="Meiryo UI" pitchFamily="50" charset="-128"/>
                <a:ea typeface="Meiryo UI" pitchFamily="50" charset="-128"/>
                <a:cs typeface="Meiryo UI" pitchFamily="50" charset="-128"/>
              </a:rPr>
              <a:t>営業</a:t>
            </a:r>
            <a:endParaRPr lang="en-US" altLang="ja-JP" sz="1400" b="1" dirty="0">
              <a:latin typeface="Meiryo UI" pitchFamily="50" charset="-128"/>
              <a:ea typeface="Meiryo UI" pitchFamily="50" charset="-128"/>
              <a:cs typeface="Meiryo UI" pitchFamily="50" charset="-128"/>
            </a:endParaRPr>
          </a:p>
          <a:p>
            <a:pPr algn="ctr">
              <a:defRPr/>
            </a:pPr>
            <a:r>
              <a:rPr lang="ja-JP" altLang="en-US" sz="1400" b="1" dirty="0">
                <a:latin typeface="Meiryo UI" pitchFamily="50" charset="-128"/>
                <a:ea typeface="Meiryo UI" pitchFamily="50" charset="-128"/>
                <a:cs typeface="Meiryo UI" pitchFamily="50" charset="-128"/>
              </a:rPr>
              <a:t>余剰</a:t>
            </a:r>
          </a:p>
        </p:txBody>
      </p:sp>
      <p:sp>
        <p:nvSpPr>
          <p:cNvPr id="9" name="正方形/長方形 8"/>
          <p:cNvSpPr/>
          <p:nvPr/>
        </p:nvSpPr>
        <p:spPr>
          <a:xfrm>
            <a:off x="2195513" y="5732463"/>
            <a:ext cx="792162" cy="433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b="1" dirty="0"/>
              <a:t>税</a:t>
            </a:r>
          </a:p>
        </p:txBody>
      </p:sp>
      <p:sp>
        <p:nvSpPr>
          <p:cNvPr id="10" name="左中かっこ 9"/>
          <p:cNvSpPr/>
          <p:nvPr/>
        </p:nvSpPr>
        <p:spPr>
          <a:xfrm>
            <a:off x="1476375" y="1989138"/>
            <a:ext cx="431800" cy="2735262"/>
          </a:xfrm>
          <a:prstGeom prst="leftBrace">
            <a:avLst/>
          </a:prstGeom>
        </p:spPr>
        <p:style>
          <a:lnRef idx="1">
            <a:schemeClr val="accent4"/>
          </a:lnRef>
          <a:fillRef idx="0">
            <a:schemeClr val="accent4"/>
          </a:fillRef>
          <a:effectRef idx="0">
            <a:schemeClr val="accent4"/>
          </a:effectRef>
          <a:fontRef idx="minor">
            <a:schemeClr val="tx1"/>
          </a:fontRef>
        </p:style>
        <p:txBody>
          <a:bodyPr anchor="ctr"/>
          <a:lstStyle/>
          <a:p>
            <a:pPr algn="ctr">
              <a:defRPr/>
            </a:pPr>
            <a:endParaRPr lang="ja-JP" altLang="en-US"/>
          </a:p>
        </p:txBody>
      </p:sp>
      <p:sp>
        <p:nvSpPr>
          <p:cNvPr id="11" name="右矢印 10"/>
          <p:cNvSpPr/>
          <p:nvPr/>
        </p:nvSpPr>
        <p:spPr>
          <a:xfrm>
            <a:off x="3203575" y="2276475"/>
            <a:ext cx="936625" cy="2159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ja-JP" altLang="en-US"/>
          </a:p>
        </p:txBody>
      </p:sp>
      <p:sp>
        <p:nvSpPr>
          <p:cNvPr id="13" name="右矢印 12"/>
          <p:cNvSpPr/>
          <p:nvPr/>
        </p:nvSpPr>
        <p:spPr>
          <a:xfrm>
            <a:off x="3203575" y="3213100"/>
            <a:ext cx="2305050" cy="2159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ja-JP" altLang="en-US"/>
          </a:p>
        </p:txBody>
      </p:sp>
      <p:sp>
        <p:nvSpPr>
          <p:cNvPr id="15" name="正方形/長方形 14"/>
          <p:cNvSpPr/>
          <p:nvPr/>
        </p:nvSpPr>
        <p:spPr>
          <a:xfrm>
            <a:off x="2195513" y="2997200"/>
            <a:ext cx="792162" cy="6477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ja-JP" altLang="en-US" sz="2000" b="1" dirty="0">
                <a:solidFill>
                  <a:schemeClr val="bg1"/>
                </a:solidFill>
                <a:latin typeface="Meiryo UI" pitchFamily="50" charset="-128"/>
                <a:ea typeface="Meiryo UI" pitchFamily="50" charset="-128"/>
                <a:cs typeface="Meiryo UI" pitchFamily="50" charset="-128"/>
              </a:rPr>
              <a:t>Ｂ</a:t>
            </a:r>
          </a:p>
        </p:txBody>
      </p:sp>
      <p:sp>
        <p:nvSpPr>
          <p:cNvPr id="16" name="正方形/長方形 15"/>
          <p:cNvSpPr/>
          <p:nvPr/>
        </p:nvSpPr>
        <p:spPr>
          <a:xfrm>
            <a:off x="2195736" y="3645024"/>
            <a:ext cx="792088" cy="1080120"/>
          </a:xfrm>
          <a:prstGeom prst="rect">
            <a:avLst/>
          </a:prstGeom>
        </p:spPr>
        <p:style>
          <a:lnRef idx="2">
            <a:schemeClr val="accent2">
              <a:shade val="50000"/>
            </a:schemeClr>
          </a:lnRef>
          <a:fillRef idx="1002">
            <a:schemeClr val="lt2"/>
          </a:fillRef>
          <a:effectRef idx="0">
            <a:schemeClr val="accent2"/>
          </a:effectRef>
          <a:fontRef idx="minor">
            <a:schemeClr val="lt1"/>
          </a:fontRef>
        </p:style>
        <p:txBody>
          <a:bodyPr anchor="ctr"/>
          <a:lstStyle/>
          <a:p>
            <a:pPr algn="ctr">
              <a:defRPr/>
            </a:pPr>
            <a:r>
              <a:rPr lang="ja-JP" altLang="en-US" sz="2000" b="1" dirty="0">
                <a:solidFill>
                  <a:schemeClr val="bg1"/>
                </a:solidFill>
                <a:latin typeface="Meiryo UI" pitchFamily="50" charset="-128"/>
                <a:ea typeface="Meiryo UI" pitchFamily="50" charset="-128"/>
                <a:cs typeface="Meiryo UI" pitchFamily="50" charset="-128"/>
              </a:rPr>
              <a:t>Ｃ</a:t>
            </a:r>
          </a:p>
        </p:txBody>
      </p:sp>
      <p:sp>
        <p:nvSpPr>
          <p:cNvPr id="18" name="右矢印 17"/>
          <p:cNvSpPr/>
          <p:nvPr/>
        </p:nvSpPr>
        <p:spPr>
          <a:xfrm>
            <a:off x="3203848" y="4077072"/>
            <a:ext cx="3384376" cy="216024"/>
          </a:xfrm>
          <a:prstGeom prst="rightArrow">
            <a:avLst/>
          </a:prstGeom>
        </p:spPr>
        <p:style>
          <a:lnRef idx="2">
            <a:schemeClr val="accent1">
              <a:shade val="50000"/>
            </a:schemeClr>
          </a:lnRef>
          <a:fillRef idx="1002">
            <a:schemeClr val="lt2"/>
          </a:fillRef>
          <a:effectRef idx="0">
            <a:schemeClr val="accent1"/>
          </a:effectRef>
          <a:fontRef idx="minor">
            <a:schemeClr val="lt1"/>
          </a:fontRef>
        </p:style>
        <p:txBody>
          <a:bodyPr anchor="ctr"/>
          <a:lstStyle/>
          <a:p>
            <a:pPr algn="ctr">
              <a:defRPr/>
            </a:pPr>
            <a:endParaRPr lang="ja-JP" altLang="en-US"/>
          </a:p>
        </p:txBody>
      </p:sp>
      <p:sp>
        <p:nvSpPr>
          <p:cNvPr id="54290" name="テキスト ボックス 18"/>
          <p:cNvSpPr txBox="1">
            <a:spLocks noChangeArrowheads="1"/>
          </p:cNvSpPr>
          <p:nvPr/>
        </p:nvSpPr>
        <p:spPr bwMode="auto">
          <a:xfrm>
            <a:off x="4284663" y="2060575"/>
            <a:ext cx="7921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県内</a:t>
            </a:r>
            <a:endParaRPr lang="en-US" altLang="ja-JP" sz="18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企業</a:t>
            </a:r>
          </a:p>
        </p:txBody>
      </p:sp>
      <p:sp>
        <p:nvSpPr>
          <p:cNvPr id="54291" name="テキスト ボックス 20"/>
          <p:cNvSpPr txBox="1">
            <a:spLocks noChangeArrowheads="1"/>
          </p:cNvSpPr>
          <p:nvPr/>
        </p:nvSpPr>
        <p:spPr bwMode="auto">
          <a:xfrm>
            <a:off x="5508625" y="2997200"/>
            <a:ext cx="7191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県外</a:t>
            </a:r>
            <a:endParaRPr lang="en-US" altLang="ja-JP" sz="18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企業</a:t>
            </a:r>
          </a:p>
        </p:txBody>
      </p:sp>
      <p:sp>
        <p:nvSpPr>
          <p:cNvPr id="54292" name="テキスト ボックス 21"/>
          <p:cNvSpPr txBox="1">
            <a:spLocks noChangeArrowheads="1"/>
          </p:cNvSpPr>
          <p:nvPr/>
        </p:nvSpPr>
        <p:spPr bwMode="auto">
          <a:xfrm>
            <a:off x="6588125" y="3860800"/>
            <a:ext cx="720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海外</a:t>
            </a:r>
            <a:endParaRPr lang="en-US" altLang="ja-JP" sz="18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企業</a:t>
            </a:r>
          </a:p>
        </p:txBody>
      </p:sp>
      <p:sp>
        <p:nvSpPr>
          <p:cNvPr id="23" name="右矢印 22"/>
          <p:cNvSpPr/>
          <p:nvPr/>
        </p:nvSpPr>
        <p:spPr>
          <a:xfrm>
            <a:off x="3203575" y="4868863"/>
            <a:ext cx="936625"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4294" name="テキスト ボックス 23"/>
          <p:cNvSpPr txBox="1">
            <a:spLocks noChangeArrowheads="1"/>
          </p:cNvSpPr>
          <p:nvPr/>
        </p:nvSpPr>
        <p:spPr bwMode="auto">
          <a:xfrm>
            <a:off x="4356100" y="4797425"/>
            <a:ext cx="792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県内</a:t>
            </a:r>
          </a:p>
        </p:txBody>
      </p:sp>
      <p:sp>
        <p:nvSpPr>
          <p:cNvPr id="25" name="右矢印 24"/>
          <p:cNvSpPr/>
          <p:nvPr/>
        </p:nvSpPr>
        <p:spPr>
          <a:xfrm>
            <a:off x="3203575" y="5373688"/>
            <a:ext cx="936625"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4296" name="テキスト ボックス 25"/>
          <p:cNvSpPr txBox="1">
            <a:spLocks noChangeArrowheads="1"/>
          </p:cNvSpPr>
          <p:nvPr/>
        </p:nvSpPr>
        <p:spPr bwMode="auto">
          <a:xfrm>
            <a:off x="4356100" y="5300663"/>
            <a:ext cx="792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県内</a:t>
            </a:r>
          </a:p>
        </p:txBody>
      </p:sp>
      <p:sp>
        <p:nvSpPr>
          <p:cNvPr id="27" name="右矢印 26"/>
          <p:cNvSpPr/>
          <p:nvPr/>
        </p:nvSpPr>
        <p:spPr>
          <a:xfrm>
            <a:off x="3203575" y="5876925"/>
            <a:ext cx="936625"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4298" name="テキスト ボックス 27"/>
          <p:cNvSpPr txBox="1">
            <a:spLocks noChangeArrowheads="1"/>
          </p:cNvSpPr>
          <p:nvPr/>
        </p:nvSpPr>
        <p:spPr bwMode="auto">
          <a:xfrm>
            <a:off x="4356100" y="5805488"/>
            <a:ext cx="180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県内　　　　県外</a:t>
            </a:r>
          </a:p>
        </p:txBody>
      </p:sp>
      <p:sp>
        <p:nvSpPr>
          <p:cNvPr id="29" name="角丸四角形 28"/>
          <p:cNvSpPr/>
          <p:nvPr/>
        </p:nvSpPr>
        <p:spPr>
          <a:xfrm>
            <a:off x="4140200" y="1844675"/>
            <a:ext cx="936625" cy="4537075"/>
          </a:xfrm>
          <a:prstGeom prst="roundRect">
            <a:avLst/>
          </a:prstGeom>
          <a:noFill/>
          <a:ln>
            <a:prstDash val="dash"/>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a:p>
        </p:txBody>
      </p:sp>
      <p:sp>
        <p:nvSpPr>
          <p:cNvPr id="30" name="角丸四角形 29"/>
          <p:cNvSpPr/>
          <p:nvPr/>
        </p:nvSpPr>
        <p:spPr>
          <a:xfrm>
            <a:off x="5292725" y="1844675"/>
            <a:ext cx="935038" cy="4537075"/>
          </a:xfrm>
          <a:prstGeom prst="roundRect">
            <a:avLst/>
          </a:prstGeom>
          <a:noFill/>
          <a:ln>
            <a:prstDash val="dash"/>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ja-JP" altLang="en-US"/>
          </a:p>
        </p:txBody>
      </p:sp>
      <p:sp>
        <p:nvSpPr>
          <p:cNvPr id="31" name="角丸四角形 30"/>
          <p:cNvSpPr/>
          <p:nvPr/>
        </p:nvSpPr>
        <p:spPr>
          <a:xfrm>
            <a:off x="6372225" y="1844675"/>
            <a:ext cx="936625" cy="4537075"/>
          </a:xfrm>
          <a:prstGeom prst="roundRect">
            <a:avLst/>
          </a:prstGeom>
          <a:noFill/>
          <a:ln>
            <a:prstDash val="dash"/>
          </a:ln>
        </p:spPr>
        <p:style>
          <a:lnRef idx="2">
            <a:schemeClr val="accent6"/>
          </a:lnRef>
          <a:fillRef idx="1002">
            <a:schemeClr val="lt2"/>
          </a:fillRef>
          <a:effectRef idx="0">
            <a:schemeClr val="accent6"/>
          </a:effectRef>
          <a:fontRef idx="minor">
            <a:schemeClr val="dk1"/>
          </a:fontRef>
        </p:style>
        <p:txBody>
          <a:bodyPr anchor="ctr"/>
          <a:lstStyle/>
          <a:p>
            <a:pPr algn="ctr">
              <a:defRPr/>
            </a:pPr>
            <a:endParaRPr lang="ja-JP" altLang="en-US"/>
          </a:p>
        </p:txBody>
      </p:sp>
      <p:sp>
        <p:nvSpPr>
          <p:cNvPr id="32" name="円/楕円 31"/>
          <p:cNvSpPr/>
          <p:nvPr/>
        </p:nvSpPr>
        <p:spPr>
          <a:xfrm>
            <a:off x="3995738" y="2060575"/>
            <a:ext cx="1223962" cy="7207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3" name="円/楕円 32"/>
          <p:cNvSpPr/>
          <p:nvPr/>
        </p:nvSpPr>
        <p:spPr>
          <a:xfrm>
            <a:off x="4067175" y="4581525"/>
            <a:ext cx="1225550" cy="719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4" name="円/楕円 33"/>
          <p:cNvSpPr/>
          <p:nvPr/>
        </p:nvSpPr>
        <p:spPr>
          <a:xfrm>
            <a:off x="4067175" y="5084763"/>
            <a:ext cx="1225550" cy="7207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5" name="円/楕円 34"/>
          <p:cNvSpPr/>
          <p:nvPr/>
        </p:nvSpPr>
        <p:spPr>
          <a:xfrm>
            <a:off x="4067175" y="5589588"/>
            <a:ext cx="1225550" cy="7191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4306" name="テキスト ボックス 35"/>
          <p:cNvSpPr txBox="1">
            <a:spLocks noChangeArrowheads="1"/>
          </p:cNvSpPr>
          <p:nvPr/>
        </p:nvSpPr>
        <p:spPr bwMode="auto">
          <a:xfrm>
            <a:off x="5508625" y="3644900"/>
            <a:ext cx="719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solidFill>
                  <a:srgbClr val="FF0000"/>
                </a:solidFill>
                <a:latin typeface="Meiryo UI" panose="020B0604030504040204" pitchFamily="50" charset="-128"/>
                <a:ea typeface="Meiryo UI" panose="020B0604030504040204" pitchFamily="50" charset="-128"/>
              </a:rPr>
              <a:t>移入</a:t>
            </a:r>
          </a:p>
        </p:txBody>
      </p:sp>
      <p:sp>
        <p:nvSpPr>
          <p:cNvPr id="54307" name="テキスト ボックス 36"/>
          <p:cNvSpPr txBox="1">
            <a:spLocks noChangeArrowheads="1"/>
          </p:cNvSpPr>
          <p:nvPr/>
        </p:nvSpPr>
        <p:spPr bwMode="auto">
          <a:xfrm>
            <a:off x="6588125" y="4508500"/>
            <a:ext cx="720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solidFill>
                  <a:srgbClr val="FF0000"/>
                </a:solidFill>
                <a:latin typeface="Meiryo UI" panose="020B0604030504040204" pitchFamily="50" charset="-128"/>
                <a:ea typeface="Meiryo UI" panose="020B0604030504040204" pitchFamily="50" charset="-128"/>
              </a:rPr>
              <a:t>輸入</a:t>
            </a:r>
          </a:p>
        </p:txBody>
      </p:sp>
      <p:sp>
        <p:nvSpPr>
          <p:cNvPr id="6180" name="テキスト ボックス 36"/>
          <p:cNvSpPr txBox="1">
            <a:spLocks noChangeArrowheads="1"/>
          </p:cNvSpPr>
          <p:nvPr/>
        </p:nvSpPr>
        <p:spPr bwMode="auto">
          <a:xfrm>
            <a:off x="250825" y="4868863"/>
            <a:ext cx="16573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solidFill>
                  <a:srgbClr val="FF0000"/>
                </a:solidFill>
                <a:latin typeface="Meiryo UI" panose="020B0604030504040204" pitchFamily="50" charset="-128"/>
                <a:ea typeface="Meiryo UI" panose="020B0604030504040204" pitchFamily="50" charset="-128"/>
              </a:rPr>
              <a:t>生産活動が</a:t>
            </a:r>
            <a:endParaRPr lang="en-US" altLang="ja-JP" sz="1800">
              <a:solidFill>
                <a:srgbClr val="FF0000"/>
              </a:solidFill>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a:solidFill>
                  <a:srgbClr val="FF0000"/>
                </a:solidFill>
                <a:latin typeface="Meiryo UI" panose="020B0604030504040204" pitchFamily="50" charset="-128"/>
                <a:ea typeface="Meiryo UI" panose="020B0604030504040204" pitchFamily="50" charset="-128"/>
              </a:rPr>
              <a:t>活性化しても</a:t>
            </a:r>
            <a:endParaRPr lang="en-US" altLang="ja-JP" sz="1800">
              <a:solidFill>
                <a:srgbClr val="FF0000"/>
              </a:solidFill>
              <a:latin typeface="Meiryo UI" panose="020B0604030504040204" pitchFamily="50" charset="-128"/>
              <a:ea typeface="Meiryo UI" panose="020B0604030504040204" pitchFamily="50" charset="-128"/>
            </a:endParaRPr>
          </a:p>
          <a:p>
            <a:pPr eaLnBrk="1" hangingPunct="1">
              <a:spcBef>
                <a:spcPct val="0"/>
              </a:spcBef>
              <a:buClrTx/>
              <a:buSzTx/>
              <a:buFontTx/>
              <a:buNone/>
            </a:pPr>
            <a:endParaRPr lang="en-US" altLang="ja-JP" sz="1800">
              <a:solidFill>
                <a:srgbClr val="FF0000"/>
              </a:solidFill>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a:solidFill>
                  <a:srgbClr val="FF0000"/>
                </a:solidFill>
                <a:latin typeface="Meiryo UI" panose="020B0604030504040204" pitchFamily="50" charset="-128"/>
                <a:ea typeface="Meiryo UI" panose="020B0604030504040204" pitchFamily="50" charset="-128"/>
              </a:rPr>
              <a:t>政策的に</a:t>
            </a:r>
            <a:endParaRPr lang="en-US" altLang="ja-JP" sz="1800">
              <a:solidFill>
                <a:srgbClr val="FF0000"/>
              </a:solidFill>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a:solidFill>
                  <a:srgbClr val="FF0000"/>
                </a:solidFill>
                <a:latin typeface="Meiryo UI" panose="020B0604030504040204" pitchFamily="50" charset="-128"/>
                <a:ea typeface="Meiryo UI" panose="020B0604030504040204" pitchFamily="50" charset="-128"/>
              </a:rPr>
              <a:t>介入しても</a:t>
            </a:r>
          </a:p>
        </p:txBody>
      </p:sp>
      <p:sp>
        <p:nvSpPr>
          <p:cNvPr id="6181" name="テキスト ボックス 37"/>
          <p:cNvSpPr txBox="1">
            <a:spLocks noChangeArrowheads="1"/>
          </p:cNvSpPr>
          <p:nvPr/>
        </p:nvSpPr>
        <p:spPr bwMode="auto">
          <a:xfrm>
            <a:off x="7451725" y="2011512"/>
            <a:ext cx="15494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dirty="0">
                <a:solidFill>
                  <a:srgbClr val="FF0000"/>
                </a:solidFill>
                <a:latin typeface="Meiryo UI" panose="020B0604030504040204" pitchFamily="50" charset="-128"/>
                <a:ea typeface="Meiryo UI" panose="020B0604030504040204" pitchFamily="50" charset="-128"/>
              </a:rPr>
              <a:t>県内で調達できないため、県外・海外にお金が漏れていってしまう。</a:t>
            </a:r>
            <a:endParaRPr lang="en-US" altLang="ja-JP" sz="1800" dirty="0">
              <a:solidFill>
                <a:srgbClr val="FF0000"/>
              </a:solidFill>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dirty="0">
                <a:solidFill>
                  <a:srgbClr val="FF0000"/>
                </a:solidFill>
                <a:latin typeface="Meiryo UI" panose="020B0604030504040204" pitchFamily="50" charset="-128"/>
                <a:ea typeface="Meiryo UI" panose="020B0604030504040204" pitchFamily="50" charset="-128"/>
              </a:rPr>
              <a:t>＝他の人（国）の所得になる</a:t>
            </a:r>
            <a:endParaRPr lang="en-US" altLang="ja-JP" sz="1800" dirty="0">
              <a:solidFill>
                <a:srgbClr val="FF0000"/>
              </a:solidFill>
              <a:latin typeface="Meiryo UI" panose="020B0604030504040204" pitchFamily="50" charset="-128"/>
              <a:ea typeface="Meiryo UI" panose="020B0604030504040204" pitchFamily="50" charset="-128"/>
            </a:endParaRPr>
          </a:p>
          <a:p>
            <a:pPr eaLnBrk="1" hangingPunct="1">
              <a:spcBef>
                <a:spcPct val="0"/>
              </a:spcBef>
              <a:buClrTx/>
              <a:buSzTx/>
              <a:buFontTx/>
              <a:buNone/>
            </a:pPr>
            <a:endParaRPr lang="en-US" altLang="ja-JP" sz="1800" dirty="0">
              <a:solidFill>
                <a:srgbClr val="FF0000"/>
              </a:solidFill>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dirty="0">
                <a:solidFill>
                  <a:srgbClr val="FF0000"/>
                </a:solidFill>
                <a:latin typeface="Meiryo UI" panose="020B0604030504040204" pitchFamily="50" charset="-128"/>
                <a:ea typeface="Meiryo UI" panose="020B0604030504040204" pitchFamily="50" charset="-128"/>
              </a:rPr>
              <a:t>➡多くの人（国）から買ってもらえる財やサービスがあるか？</a:t>
            </a:r>
          </a:p>
        </p:txBody>
      </p:sp>
      <p:pic>
        <p:nvPicPr>
          <p:cNvPr id="54310" name="Picture 39" descr="C:\Users\nakazawa-lab\AppData\Local\Microsoft\Windows\Temporary Internet Files\Content.IE5\57V8SA1W\MC90028248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2205038"/>
            <a:ext cx="6826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11" name="Picture 39" descr="C:\Users\nakazawa-lab\AppData\Local\Microsoft\Windows\Temporary Internet Files\Content.IE5\57V8SA1W\MC90028248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3438" y="3141663"/>
            <a:ext cx="684212"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12" name="Picture 39" descr="C:\Users\nakazawa-lab\AppData\Local\Microsoft\Windows\Temporary Internet Files\Content.IE5\57V8SA1W\MC90028248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525" y="4005263"/>
            <a:ext cx="6842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13" name="テキスト ボックス 16"/>
          <p:cNvSpPr txBox="1">
            <a:spLocks noChangeArrowheads="1"/>
          </p:cNvSpPr>
          <p:nvPr/>
        </p:nvSpPr>
        <p:spPr bwMode="auto">
          <a:xfrm>
            <a:off x="250825" y="2924175"/>
            <a:ext cx="11541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原材料</a:t>
            </a:r>
            <a:endParaRPr lang="en-US" altLang="ja-JP" sz="18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燃料</a:t>
            </a:r>
            <a:endParaRPr lang="en-US" altLang="ja-JP" sz="18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資本財</a:t>
            </a:r>
            <a:endParaRPr lang="en-US" altLang="ja-JP" sz="18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（機械等）</a:t>
            </a:r>
          </a:p>
        </p:txBody>
      </p:sp>
    </p:spTree>
    <p:extLst>
      <p:ext uri="{BB962C8B-B14F-4D97-AF65-F5344CB8AC3E}">
        <p14:creationId xmlns:p14="http://schemas.microsoft.com/office/powerpoint/2010/main" val="1031949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80"/>
                                        </p:tgtEl>
                                        <p:attrNameLst>
                                          <p:attrName>style.visibility</p:attrName>
                                        </p:attrNameLst>
                                      </p:cBhvr>
                                      <p:to>
                                        <p:strVal val="visible"/>
                                      </p:to>
                                    </p:set>
                                    <p:anim calcmode="lin" valueType="num">
                                      <p:cBhvr additive="base">
                                        <p:cTn id="7" dur="500" fill="hold"/>
                                        <p:tgtEl>
                                          <p:spTgt spid="6180"/>
                                        </p:tgtEl>
                                        <p:attrNameLst>
                                          <p:attrName>ppt_x</p:attrName>
                                        </p:attrNameLst>
                                      </p:cBhvr>
                                      <p:tavLst>
                                        <p:tav tm="0">
                                          <p:val>
                                            <p:strVal val="#ppt_x"/>
                                          </p:val>
                                        </p:tav>
                                        <p:tav tm="100000">
                                          <p:val>
                                            <p:strVal val="#ppt_x"/>
                                          </p:val>
                                        </p:tav>
                                      </p:tavLst>
                                    </p:anim>
                                    <p:anim calcmode="lin" valueType="num">
                                      <p:cBhvr additive="base">
                                        <p:cTn id="8" dur="500" fill="hold"/>
                                        <p:tgtEl>
                                          <p:spTgt spid="618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81"/>
                                        </p:tgtEl>
                                        <p:attrNameLst>
                                          <p:attrName>style.visibility</p:attrName>
                                        </p:attrNameLst>
                                      </p:cBhvr>
                                      <p:to>
                                        <p:strVal val="visible"/>
                                      </p:to>
                                    </p:set>
                                    <p:anim calcmode="lin" valueType="num">
                                      <p:cBhvr additive="base">
                                        <p:cTn id="13" dur="500" fill="hold"/>
                                        <p:tgtEl>
                                          <p:spTgt spid="6181"/>
                                        </p:tgtEl>
                                        <p:attrNameLst>
                                          <p:attrName>ppt_x</p:attrName>
                                        </p:attrNameLst>
                                      </p:cBhvr>
                                      <p:tavLst>
                                        <p:tav tm="0">
                                          <p:val>
                                            <p:strVal val="#ppt_x"/>
                                          </p:val>
                                        </p:tav>
                                        <p:tav tm="100000">
                                          <p:val>
                                            <p:strVal val="#ppt_x"/>
                                          </p:val>
                                        </p:tav>
                                      </p:tavLst>
                                    </p:anim>
                                    <p:anim calcmode="lin" valueType="num">
                                      <p:cBhvr additive="base">
                                        <p:cTn id="14" dur="500" fill="hold"/>
                                        <p:tgtEl>
                                          <p:spTgt spid="61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0" grpId="0"/>
      <p:bldP spid="618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タイトル 2"/>
          <p:cNvSpPr>
            <a:spLocks noGrp="1"/>
          </p:cNvSpPr>
          <p:nvPr>
            <p:ph type="title"/>
          </p:nvPr>
        </p:nvSpPr>
        <p:spPr/>
        <p:txBody>
          <a:bodyPr/>
          <a:lstStyle/>
          <a:p>
            <a:r>
              <a:rPr lang="ja-JP" altLang="en-US" sz="4000" dirty="0">
                <a:latin typeface="Meiryo UI" panose="020B0604030504040204" pitchFamily="50" charset="-128"/>
                <a:ea typeface="Meiryo UI" panose="020B0604030504040204" pitchFamily="50" charset="-128"/>
              </a:rPr>
              <a:t>活性化政策に対応する新たな方策</a:t>
            </a:r>
          </a:p>
        </p:txBody>
      </p:sp>
      <p:sp>
        <p:nvSpPr>
          <p:cNvPr id="4" name="コンテンツ プレースホルダ 3"/>
          <p:cNvSpPr>
            <a:spLocks noGrp="1"/>
          </p:cNvSpPr>
          <p:nvPr>
            <p:ph idx="1"/>
          </p:nvPr>
        </p:nvSpPr>
        <p:spPr/>
        <p:txBody>
          <a:bodyPr/>
          <a:lstStyle/>
          <a:p>
            <a:pPr marL="514350" indent="-514350">
              <a:buFont typeface="Wingdings" panose="05000000000000000000" pitchFamily="2" charset="2"/>
              <a:buNone/>
            </a:pPr>
            <a:r>
              <a:rPr lang="ja-JP" altLang="en-US" dirty="0">
                <a:latin typeface="Meiryo UI" panose="020B0604030504040204" pitchFamily="50" charset="-128"/>
                <a:ea typeface="Meiryo UI" panose="020B0604030504040204" pitchFamily="50" charset="-128"/>
              </a:rPr>
              <a:t>１．</a:t>
            </a:r>
            <a:r>
              <a:rPr lang="ja-JP" altLang="en-US" dirty="0" err="1">
                <a:latin typeface="Meiryo UI" panose="020B0604030504040204" pitchFamily="50" charset="-128"/>
                <a:ea typeface="Meiryo UI" panose="020B0604030504040204" pitchFamily="50" charset="-128"/>
              </a:rPr>
              <a:t>ざるの</a:t>
            </a:r>
            <a:r>
              <a:rPr lang="ja-JP" altLang="en-US" dirty="0">
                <a:latin typeface="Meiryo UI" panose="020B0604030504040204" pitchFamily="50" charset="-128"/>
                <a:ea typeface="Meiryo UI" panose="020B0604030504040204" pitchFamily="50" charset="-128"/>
              </a:rPr>
              <a:t>目を細かくする方策</a:t>
            </a:r>
            <a:endParaRPr lang="en-US" altLang="ja-JP" dirty="0">
              <a:latin typeface="Meiryo UI" panose="020B0604030504040204" pitchFamily="50" charset="-128"/>
              <a:ea typeface="Meiryo UI" panose="020B0604030504040204" pitchFamily="50" charset="-128"/>
            </a:endParaRPr>
          </a:p>
          <a:p>
            <a:pPr marL="514350" indent="-514350">
              <a:buFont typeface="Wingdings" panose="05000000000000000000" pitchFamily="2" charset="2"/>
              <a:buNone/>
            </a:pPr>
            <a:r>
              <a:rPr lang="ja-JP" altLang="en-US" dirty="0">
                <a:latin typeface="Meiryo UI" panose="020B0604030504040204" pitchFamily="50" charset="-128"/>
                <a:ea typeface="Meiryo UI" panose="020B0604030504040204" pitchFamily="50" charset="-128"/>
              </a:rPr>
              <a:t>→</a:t>
            </a:r>
            <a:r>
              <a:rPr lang="ja-JP" altLang="en-US" dirty="0">
                <a:solidFill>
                  <a:srgbClr val="FF0000"/>
                </a:solidFill>
                <a:latin typeface="Meiryo UI" panose="020B0604030504040204" pitchFamily="50" charset="-128"/>
                <a:ea typeface="Meiryo UI" panose="020B0604030504040204" pitchFamily="50" charset="-128"/>
              </a:rPr>
              <a:t>地産地消</a:t>
            </a:r>
            <a:endParaRPr lang="en-US" altLang="ja-JP" dirty="0">
              <a:solidFill>
                <a:srgbClr val="FF0000"/>
              </a:solidFill>
              <a:latin typeface="Meiryo UI" panose="020B0604030504040204" pitchFamily="50" charset="-128"/>
              <a:ea typeface="Meiryo UI" panose="020B0604030504040204" pitchFamily="50" charset="-128"/>
            </a:endParaRPr>
          </a:p>
          <a:p>
            <a:pPr marL="514350" indent="-514350">
              <a:buFont typeface="Wingdings" panose="05000000000000000000" pitchFamily="2" charset="2"/>
              <a:buNone/>
            </a:pPr>
            <a:endParaRPr lang="en-US" altLang="ja-JP" dirty="0">
              <a:solidFill>
                <a:srgbClr val="FF0000"/>
              </a:solidFill>
              <a:latin typeface="Meiryo UI" panose="020B0604030504040204" pitchFamily="50" charset="-128"/>
              <a:ea typeface="Meiryo UI" panose="020B0604030504040204" pitchFamily="50" charset="-128"/>
            </a:endParaRPr>
          </a:p>
          <a:p>
            <a:pPr marL="514350" indent="-514350">
              <a:buFont typeface="Wingdings" panose="05000000000000000000" pitchFamily="2" charset="2"/>
              <a:buNone/>
            </a:pPr>
            <a:r>
              <a:rPr lang="ja-JP" altLang="en-US" dirty="0">
                <a:latin typeface="Meiryo UI" panose="020B0604030504040204" pitchFamily="50" charset="-128"/>
                <a:ea typeface="Meiryo UI" panose="020B0604030504040204" pitchFamily="50" charset="-128"/>
              </a:rPr>
              <a:t>２．</a:t>
            </a:r>
            <a:r>
              <a:rPr lang="ja-JP" altLang="ja-JP" dirty="0" err="1">
                <a:latin typeface="Meiryo UI" panose="020B0604030504040204" pitchFamily="50" charset="-128"/>
                <a:ea typeface="Meiryo UI" panose="020B0604030504040204" pitchFamily="50" charset="-128"/>
              </a:rPr>
              <a:t>ざるの</a:t>
            </a:r>
            <a:r>
              <a:rPr lang="ja-JP" altLang="ja-JP" dirty="0">
                <a:latin typeface="Meiryo UI" panose="020B0604030504040204" pitchFamily="50" charset="-128"/>
                <a:ea typeface="Meiryo UI" panose="020B0604030504040204" pitchFamily="50" charset="-128"/>
              </a:rPr>
              <a:t>目の縮小化と連動</a:t>
            </a:r>
            <a:r>
              <a:rPr lang="ja-JP" altLang="en-US" dirty="0">
                <a:latin typeface="Meiryo UI" panose="020B0604030504040204" pitchFamily="50" charset="-128"/>
                <a:ea typeface="Meiryo UI" panose="020B0604030504040204" pitchFamily="50" charset="-128"/>
              </a:rPr>
              <a:t>する新しい</a:t>
            </a:r>
            <a:r>
              <a:rPr lang="ja-JP" altLang="ja-JP" dirty="0">
                <a:latin typeface="Meiryo UI" panose="020B0604030504040204" pitchFamily="50" charset="-128"/>
                <a:ea typeface="Meiryo UI" panose="020B0604030504040204" pitchFamily="50" charset="-128"/>
              </a:rPr>
              <a:t>やかん</a:t>
            </a:r>
            <a:r>
              <a:rPr lang="ja-JP" altLang="en-US" dirty="0">
                <a:latin typeface="Meiryo UI" panose="020B0604030504040204" pitchFamily="50" charset="-128"/>
                <a:ea typeface="Meiryo UI" panose="020B0604030504040204" pitchFamily="50" charset="-128"/>
              </a:rPr>
              <a:t>の</a:t>
            </a:r>
            <a:r>
              <a:rPr lang="ja-JP" altLang="ja-JP" dirty="0">
                <a:latin typeface="Meiryo UI" panose="020B0604030504040204" pitchFamily="50" charset="-128"/>
                <a:ea typeface="Meiryo UI" panose="020B0604030504040204" pitchFamily="50" charset="-128"/>
              </a:rPr>
              <a:t>創出</a:t>
            </a:r>
            <a:endParaRPr lang="en-US" altLang="ja-JP" dirty="0">
              <a:latin typeface="Meiryo UI" panose="020B0604030504040204" pitchFamily="50" charset="-128"/>
              <a:ea typeface="Meiryo UI" panose="020B0604030504040204" pitchFamily="50" charset="-128"/>
            </a:endParaRPr>
          </a:p>
          <a:p>
            <a:pPr marL="514350" indent="-514350">
              <a:buFont typeface="Wingdings" panose="05000000000000000000" pitchFamily="2" charset="2"/>
              <a:buNone/>
            </a:pPr>
            <a:r>
              <a:rPr lang="ja-JP" altLang="en-US" dirty="0">
                <a:latin typeface="Meiryo UI" panose="020B0604030504040204" pitchFamily="50" charset="-128"/>
                <a:ea typeface="Meiryo UI" panose="020B0604030504040204" pitchFamily="50" charset="-128"/>
              </a:rPr>
              <a:t>→</a:t>
            </a:r>
            <a:r>
              <a:rPr lang="ja-JP" altLang="en-US" dirty="0">
                <a:solidFill>
                  <a:srgbClr val="FF0000"/>
                </a:solidFill>
                <a:latin typeface="Meiryo UI" panose="020B0604030504040204" pitchFamily="50" charset="-128"/>
                <a:ea typeface="Meiryo UI" panose="020B0604030504040204" pitchFamily="50" charset="-128"/>
              </a:rPr>
              <a:t>地産外商</a:t>
            </a:r>
            <a:endParaRPr lang="en-US" altLang="ja-JP" dirty="0">
              <a:solidFill>
                <a:srgbClr val="FF0000"/>
              </a:solidFill>
              <a:latin typeface="Meiryo UI" panose="020B0604030504040204" pitchFamily="50" charset="-128"/>
              <a:ea typeface="Meiryo UI" panose="020B0604030504040204" pitchFamily="50" charset="-128"/>
            </a:endParaRPr>
          </a:p>
          <a:p>
            <a:pPr marL="514350" indent="-514350">
              <a:buFont typeface="Wingdings" panose="05000000000000000000" pitchFamily="2" charset="2"/>
              <a:buNone/>
            </a:pPr>
            <a:endParaRPr lang="en-US" altLang="ja-JP" dirty="0">
              <a:solidFill>
                <a:srgbClr val="FF0000"/>
              </a:solidFill>
              <a:latin typeface="Meiryo UI" panose="020B0604030504040204" pitchFamily="50" charset="-128"/>
              <a:ea typeface="Meiryo UI" panose="020B0604030504040204" pitchFamily="50" charset="-128"/>
            </a:endParaRPr>
          </a:p>
          <a:p>
            <a:pPr marL="514350" indent="-514350">
              <a:buFont typeface="Wingdings" panose="05000000000000000000" pitchFamily="2" charset="2"/>
              <a:buNone/>
            </a:pPr>
            <a:r>
              <a:rPr lang="ja-JP" altLang="en-US" dirty="0">
                <a:latin typeface="Meiryo UI" panose="020B0604030504040204" pitchFamily="50" charset="-128"/>
                <a:ea typeface="Meiryo UI" panose="020B0604030504040204" pitchFamily="50" charset="-128"/>
              </a:rPr>
              <a:t>➡地域経済循環を高める方策</a:t>
            </a:r>
          </a:p>
        </p:txBody>
      </p:sp>
      <p:sp>
        <p:nvSpPr>
          <p:cNvPr id="57348" name="スライド番号プレースホル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fld id="{D4BA6C07-72CD-4B80-ABD5-B8057B9A97B3}" type="slidenum">
              <a:rPr kumimoji="0" lang="en-US" altLang="ja-JP" sz="1000">
                <a:latin typeface="Arial" panose="020B0604020202020204" pitchFamily="34" charset="0"/>
              </a:rPr>
              <a:pPr eaLnBrk="1" hangingPunct="1">
                <a:spcBef>
                  <a:spcPct val="0"/>
                </a:spcBef>
                <a:buClrTx/>
                <a:buSzTx/>
                <a:buFontTx/>
                <a:buNone/>
              </a:pPr>
              <a:t>42</a:t>
            </a:fld>
            <a:endParaRPr kumimoji="0" lang="en-US" altLang="ja-JP" sz="1000">
              <a:latin typeface="Arial" panose="020B0604020202020204" pitchFamily="34" charset="0"/>
            </a:endParaRPr>
          </a:p>
        </p:txBody>
      </p:sp>
    </p:spTree>
    <p:extLst>
      <p:ext uri="{BB962C8B-B14F-4D97-AF65-F5344CB8AC3E}">
        <p14:creationId xmlns:p14="http://schemas.microsoft.com/office/powerpoint/2010/main" val="23367946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 calcmode="lin" valueType="num">
                                      <p:cBhvr additive="base">
                                        <p:cTn id="1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 calcmode="lin" valueType="num">
                                      <p:cBhvr additive="base">
                                        <p:cTn id="1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タイトル 1"/>
          <p:cNvSpPr>
            <a:spLocks noGrp="1"/>
          </p:cNvSpPr>
          <p:nvPr>
            <p:ph type="title"/>
          </p:nvPr>
        </p:nvSpPr>
        <p:spPr/>
        <p:txBody>
          <a:bodyPr/>
          <a:lstStyle/>
          <a:p>
            <a:r>
              <a:rPr lang="ja-JP" altLang="en-US">
                <a:latin typeface="Meiryo UI" panose="020B0604030504040204" pitchFamily="50" charset="-128"/>
                <a:ea typeface="Meiryo UI" panose="020B0604030504040204" pitchFamily="50" charset="-128"/>
              </a:rPr>
              <a:t>地産地消とは？</a:t>
            </a:r>
          </a:p>
        </p:txBody>
      </p:sp>
      <p:sp>
        <p:nvSpPr>
          <p:cNvPr id="58371" name="コンテンツ プレースホルダ 2"/>
          <p:cNvSpPr>
            <a:spLocks noGrp="1"/>
          </p:cNvSpPr>
          <p:nvPr>
            <p:ph idx="1"/>
          </p:nvPr>
        </p:nvSpPr>
        <p:spPr>
          <a:xfrm>
            <a:off x="468313" y="1844675"/>
            <a:ext cx="8229600" cy="4302125"/>
          </a:xfrm>
        </p:spPr>
        <p:txBody>
          <a:bodyPr/>
          <a:lstStyle/>
          <a:p>
            <a:r>
              <a:rPr lang="ja-JP" altLang="en-US">
                <a:latin typeface="Meiryo UI" panose="020B0604030504040204" pitchFamily="50" charset="-128"/>
                <a:ea typeface="Meiryo UI" panose="020B0604030504040204" pitchFamily="50" charset="-128"/>
              </a:rPr>
              <a:t>地元で生産されたものを地元で消費する。</a:t>
            </a:r>
          </a:p>
        </p:txBody>
      </p:sp>
      <p:sp>
        <p:nvSpPr>
          <p:cNvPr id="58372"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fld id="{D21E852D-9705-4F5D-B049-D95CA4AAE727}" type="slidenum">
              <a:rPr kumimoji="0" lang="en-US" altLang="ja-JP" sz="1000">
                <a:latin typeface="Arial" panose="020B0604020202020204" pitchFamily="34" charset="0"/>
              </a:rPr>
              <a:pPr eaLnBrk="1" hangingPunct="1">
                <a:spcBef>
                  <a:spcPct val="0"/>
                </a:spcBef>
                <a:buClrTx/>
                <a:buSzTx/>
                <a:buFontTx/>
                <a:buNone/>
              </a:pPr>
              <a:t>43</a:t>
            </a:fld>
            <a:endParaRPr kumimoji="0" lang="en-US" altLang="ja-JP" sz="1000">
              <a:latin typeface="Arial" panose="020B0604020202020204" pitchFamily="34" charset="0"/>
            </a:endParaRPr>
          </a:p>
        </p:txBody>
      </p:sp>
      <p:pic>
        <p:nvPicPr>
          <p:cNvPr id="58373" name="Picture 2" descr="C:\Users\nakazawa-lab\AppData\Local\Microsoft\Windows\Temporary Internet Files\Content.IE5\57V8SA1W\MC90038260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2349500"/>
            <a:ext cx="2952750" cy="413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4" descr="０３"/>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256540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82596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タイトル 1"/>
          <p:cNvSpPr>
            <a:spLocks noGrp="1"/>
          </p:cNvSpPr>
          <p:nvPr>
            <p:ph type="title"/>
          </p:nvPr>
        </p:nvSpPr>
        <p:spPr/>
        <p:txBody>
          <a:bodyPr/>
          <a:lstStyle/>
          <a:p>
            <a:r>
              <a:rPr lang="ja-JP" altLang="en-US">
                <a:latin typeface="Meiryo UI" panose="020B0604030504040204" pitchFamily="50" charset="-128"/>
                <a:ea typeface="Meiryo UI" panose="020B0604030504040204" pitchFamily="50" charset="-128"/>
              </a:rPr>
              <a:t>消費者としての地産地消</a:t>
            </a:r>
          </a:p>
        </p:txBody>
      </p:sp>
      <p:sp>
        <p:nvSpPr>
          <p:cNvPr id="59395" name="コンテンツ プレースホルダ 2"/>
          <p:cNvSpPr>
            <a:spLocks noGrp="1"/>
          </p:cNvSpPr>
          <p:nvPr>
            <p:ph idx="1"/>
          </p:nvPr>
        </p:nvSpPr>
        <p:spPr/>
        <p:txBody>
          <a:bodyPr/>
          <a:lstStyle/>
          <a:p>
            <a:pPr>
              <a:buFont typeface="Wingdings" panose="05000000000000000000" pitchFamily="2" charset="2"/>
              <a:buNone/>
            </a:pPr>
            <a:r>
              <a:rPr lang="ja-JP" altLang="en-US" sz="2800">
                <a:latin typeface="Meiryo UI" panose="020B0604030504040204" pitchFamily="50" charset="-128"/>
                <a:ea typeface="Meiryo UI" panose="020B0604030504040204" pitchFamily="50" charset="-128"/>
              </a:rPr>
              <a:t>同じ野菜を買うとしても・・・</a:t>
            </a:r>
            <a:endParaRPr lang="en-US" altLang="ja-JP" sz="2800">
              <a:latin typeface="Meiryo UI" panose="020B0604030504040204" pitchFamily="50" charset="-128"/>
              <a:ea typeface="Meiryo UI" panose="020B0604030504040204" pitchFamily="50" charset="-128"/>
            </a:endParaRPr>
          </a:p>
          <a:p>
            <a:pPr>
              <a:buFont typeface="Wingdings" panose="05000000000000000000" pitchFamily="2" charset="2"/>
              <a:buNone/>
            </a:pPr>
            <a:endParaRPr lang="en-US" altLang="ja-JP" sz="2800">
              <a:latin typeface="Meiryo UI" panose="020B0604030504040204" pitchFamily="50" charset="-128"/>
              <a:ea typeface="Meiryo UI" panose="020B0604030504040204" pitchFamily="50" charset="-128"/>
            </a:endParaRPr>
          </a:p>
          <a:p>
            <a:pPr>
              <a:buFont typeface="Wingdings" panose="05000000000000000000" pitchFamily="2" charset="2"/>
              <a:buNone/>
            </a:pPr>
            <a:r>
              <a:rPr lang="ja-JP" altLang="en-US" sz="2800">
                <a:latin typeface="Meiryo UI" panose="020B0604030504040204" pitchFamily="50" charset="-128"/>
                <a:ea typeface="Meiryo UI" panose="020B0604030504040204" pitchFamily="50" charset="-128"/>
              </a:rPr>
              <a:t>県外産野菜を県民が購入する→県民のお金が高知県外に出ていく→高知産野菜の売り上げが</a:t>
            </a:r>
            <a:r>
              <a:rPr lang="ja-JP" altLang="en-US" sz="2800">
                <a:solidFill>
                  <a:srgbClr val="FF0000"/>
                </a:solidFill>
                <a:latin typeface="Meiryo UI" panose="020B0604030504040204" pitchFamily="50" charset="-128"/>
                <a:ea typeface="Meiryo UI" panose="020B0604030504040204" pitchFamily="50" charset="-128"/>
              </a:rPr>
              <a:t>減少</a:t>
            </a:r>
            <a:endParaRPr lang="en-US" altLang="ja-JP" sz="2800">
              <a:solidFill>
                <a:srgbClr val="FF0000"/>
              </a:solidFill>
              <a:latin typeface="Meiryo UI" panose="020B0604030504040204" pitchFamily="50" charset="-128"/>
              <a:ea typeface="Meiryo UI" panose="020B0604030504040204" pitchFamily="50" charset="-128"/>
            </a:endParaRPr>
          </a:p>
          <a:p>
            <a:pPr>
              <a:buFont typeface="Wingdings" panose="05000000000000000000" pitchFamily="2" charset="2"/>
              <a:buNone/>
            </a:pPr>
            <a:endParaRPr lang="en-US" altLang="ja-JP" sz="2800">
              <a:latin typeface="Meiryo UI" panose="020B0604030504040204" pitchFamily="50" charset="-128"/>
              <a:ea typeface="Meiryo UI" panose="020B0604030504040204" pitchFamily="50" charset="-128"/>
            </a:endParaRPr>
          </a:p>
          <a:p>
            <a:pPr>
              <a:buFont typeface="Wingdings" panose="05000000000000000000" pitchFamily="2" charset="2"/>
              <a:buNone/>
            </a:pPr>
            <a:r>
              <a:rPr lang="ja-JP" altLang="en-US" sz="2800">
                <a:latin typeface="Meiryo UI" panose="020B0604030504040204" pitchFamily="50" charset="-128"/>
                <a:ea typeface="Meiryo UI" panose="020B0604030504040204" pitchFamily="50" charset="-128"/>
              </a:rPr>
              <a:t>高知産野菜を県民が購入する→県民のお金が高知県外に出ていかない→高知産野菜の売り上げが</a:t>
            </a:r>
            <a:r>
              <a:rPr lang="ja-JP" altLang="en-US" sz="2800">
                <a:solidFill>
                  <a:srgbClr val="FF0000"/>
                </a:solidFill>
                <a:latin typeface="Meiryo UI" panose="020B0604030504040204" pitchFamily="50" charset="-128"/>
                <a:ea typeface="Meiryo UI" panose="020B0604030504040204" pitchFamily="50" charset="-128"/>
              </a:rPr>
              <a:t>増加</a:t>
            </a:r>
            <a:endParaRPr lang="en-US" altLang="ja-JP" sz="2800">
              <a:solidFill>
                <a:srgbClr val="FF0000"/>
              </a:solidFill>
              <a:latin typeface="Meiryo UI" panose="020B0604030504040204" pitchFamily="50" charset="-128"/>
              <a:ea typeface="Meiryo UI" panose="020B0604030504040204" pitchFamily="50" charset="-128"/>
            </a:endParaRPr>
          </a:p>
          <a:p>
            <a:pPr algn="ctr">
              <a:buFont typeface="Wingdings" panose="05000000000000000000" pitchFamily="2" charset="2"/>
              <a:buNone/>
            </a:pPr>
            <a:r>
              <a:rPr lang="ja-JP" altLang="en-US" sz="2800">
                <a:solidFill>
                  <a:srgbClr val="FF0000"/>
                </a:solidFill>
                <a:latin typeface="Meiryo UI" panose="020B0604030504040204" pitchFamily="50" charset="-128"/>
                <a:ea typeface="Meiryo UI" panose="020B0604030504040204" pitchFamily="50" charset="-128"/>
              </a:rPr>
              <a:t>→ざるの目が縮小する</a:t>
            </a:r>
            <a:endParaRPr lang="en-US" altLang="ja-JP" sz="2800">
              <a:solidFill>
                <a:srgbClr val="FF0000"/>
              </a:solidFill>
              <a:latin typeface="Meiryo UI" panose="020B0604030504040204" pitchFamily="50" charset="-128"/>
              <a:ea typeface="Meiryo UI" panose="020B0604030504040204" pitchFamily="50" charset="-128"/>
            </a:endParaRPr>
          </a:p>
        </p:txBody>
      </p:sp>
      <p:sp>
        <p:nvSpPr>
          <p:cNvPr id="59396"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fld id="{74E19650-C0D1-41E7-886B-85115E156088}" type="slidenum">
              <a:rPr kumimoji="0" lang="en-US" altLang="ja-JP" sz="1000">
                <a:latin typeface="Arial" panose="020B0604020202020204" pitchFamily="34" charset="0"/>
              </a:rPr>
              <a:pPr eaLnBrk="1" hangingPunct="1">
                <a:spcBef>
                  <a:spcPct val="0"/>
                </a:spcBef>
                <a:buClrTx/>
                <a:buSzTx/>
                <a:buFontTx/>
                <a:buNone/>
              </a:pPr>
              <a:t>44</a:t>
            </a:fld>
            <a:endParaRPr kumimoji="0" lang="en-US" altLang="ja-JP" sz="1000">
              <a:latin typeface="Arial" panose="020B0604020202020204" pitchFamily="34" charset="0"/>
            </a:endParaRPr>
          </a:p>
        </p:txBody>
      </p:sp>
    </p:spTree>
    <p:extLst>
      <p:ext uri="{BB962C8B-B14F-4D97-AF65-F5344CB8AC3E}">
        <p14:creationId xmlns:p14="http://schemas.microsoft.com/office/powerpoint/2010/main" val="23771409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タイトル 1"/>
          <p:cNvSpPr>
            <a:spLocks noGrp="1"/>
          </p:cNvSpPr>
          <p:nvPr>
            <p:ph type="title"/>
          </p:nvPr>
        </p:nvSpPr>
        <p:spPr/>
        <p:txBody>
          <a:bodyPr/>
          <a:lstStyle/>
          <a:p>
            <a:r>
              <a:rPr lang="ja-JP" altLang="en-US">
                <a:latin typeface="Meiryo UI" panose="020B0604030504040204" pitchFamily="50" charset="-128"/>
                <a:ea typeface="Meiryo UI" panose="020B0604030504040204" pitchFamily="50" charset="-128"/>
              </a:rPr>
              <a:t>企業としての地産地消</a:t>
            </a:r>
          </a:p>
        </p:txBody>
      </p:sp>
      <p:sp>
        <p:nvSpPr>
          <p:cNvPr id="62467" name="コンテンツ プレースホルダ 2"/>
          <p:cNvSpPr>
            <a:spLocks noGrp="1"/>
          </p:cNvSpPr>
          <p:nvPr>
            <p:ph idx="1"/>
          </p:nvPr>
        </p:nvSpPr>
        <p:spPr/>
        <p:txBody>
          <a:bodyPr>
            <a:noAutofit/>
          </a:bodyPr>
          <a:lstStyle/>
          <a:p>
            <a:pPr>
              <a:lnSpc>
                <a:spcPct val="110000"/>
              </a:lnSpc>
              <a:buFont typeface="Wingdings" panose="05000000000000000000" pitchFamily="2" charset="2"/>
              <a:buNone/>
            </a:pPr>
            <a:r>
              <a:rPr lang="ja-JP" altLang="en-US" sz="2400" dirty="0">
                <a:latin typeface="Meiryo UI" panose="020B0604030504040204" pitchFamily="50" charset="-128"/>
                <a:ea typeface="Meiryo UI" panose="020B0604030504040204" pitchFamily="50" charset="-128"/>
              </a:rPr>
              <a:t>同じ機械を買うとしても・・・</a:t>
            </a:r>
            <a:endParaRPr lang="en-US" altLang="ja-JP" sz="2400" dirty="0">
              <a:latin typeface="Meiryo UI" panose="020B0604030504040204" pitchFamily="50" charset="-128"/>
              <a:ea typeface="Meiryo UI" panose="020B0604030504040204" pitchFamily="50" charset="-128"/>
            </a:endParaRPr>
          </a:p>
          <a:p>
            <a:pPr>
              <a:lnSpc>
                <a:spcPct val="110000"/>
              </a:lnSpc>
              <a:buFont typeface="Wingdings" panose="05000000000000000000" pitchFamily="2" charset="2"/>
              <a:buNone/>
            </a:pPr>
            <a:r>
              <a:rPr lang="ja-JP" altLang="en-US" sz="2400" dirty="0">
                <a:latin typeface="Meiryo UI" panose="020B0604030504040204" pitchFamily="50" charset="-128"/>
                <a:ea typeface="Meiryo UI" panose="020B0604030504040204" pitchFamily="50" charset="-128"/>
              </a:rPr>
              <a:t>県外メーカーの機械を県内企業が購入する→県内企業のお金が高知県外に出ていく→県内メーカーの売り上げにつながらない</a:t>
            </a:r>
            <a:endParaRPr lang="en-US" altLang="ja-JP" sz="2400" dirty="0">
              <a:latin typeface="Meiryo UI" panose="020B0604030504040204" pitchFamily="50" charset="-128"/>
              <a:ea typeface="Meiryo UI" panose="020B0604030504040204" pitchFamily="50" charset="-128"/>
            </a:endParaRPr>
          </a:p>
          <a:p>
            <a:pPr>
              <a:lnSpc>
                <a:spcPct val="110000"/>
              </a:lnSpc>
              <a:buFont typeface="Wingdings" panose="05000000000000000000" pitchFamily="2" charset="2"/>
              <a:buNone/>
            </a:pPr>
            <a:r>
              <a:rPr lang="ja-JP" altLang="en-US" sz="2400" dirty="0">
                <a:latin typeface="Meiryo UI" panose="020B0604030504040204" pitchFamily="50" charset="-128"/>
                <a:ea typeface="Meiryo UI" panose="020B0604030504040204" pitchFamily="50" charset="-128"/>
              </a:rPr>
              <a:t>県内メーカーの機械を県内企業が購入する→県内企業のお金が高知県外に出ていかない→県内メーカーの売り上げにつながる</a:t>
            </a:r>
            <a:endParaRPr lang="en-US" altLang="ja-JP" sz="2400" dirty="0">
              <a:latin typeface="Meiryo UI" panose="020B0604030504040204" pitchFamily="50" charset="-128"/>
              <a:ea typeface="Meiryo UI" panose="020B0604030504040204" pitchFamily="50" charset="-128"/>
            </a:endParaRPr>
          </a:p>
          <a:p>
            <a:pPr algn="ctr">
              <a:lnSpc>
                <a:spcPct val="110000"/>
              </a:lnSpc>
              <a:buFont typeface="Wingdings" panose="05000000000000000000" pitchFamily="2" charset="2"/>
              <a:buNone/>
            </a:pPr>
            <a:r>
              <a:rPr lang="ja-JP" altLang="en-US" sz="2400" dirty="0">
                <a:solidFill>
                  <a:srgbClr val="FF0000"/>
                </a:solidFill>
                <a:latin typeface="Meiryo UI" panose="020B0604030504040204" pitchFamily="50" charset="-128"/>
                <a:ea typeface="Meiryo UI" panose="020B0604030504040204" pitchFamily="50" charset="-128"/>
              </a:rPr>
              <a:t>→</a:t>
            </a:r>
            <a:r>
              <a:rPr lang="ja-JP" altLang="en-US" sz="2400" dirty="0" err="1">
                <a:solidFill>
                  <a:srgbClr val="FF0000"/>
                </a:solidFill>
                <a:latin typeface="Meiryo UI" panose="020B0604030504040204" pitchFamily="50" charset="-128"/>
                <a:ea typeface="Meiryo UI" panose="020B0604030504040204" pitchFamily="50" charset="-128"/>
              </a:rPr>
              <a:t>ざるの</a:t>
            </a:r>
            <a:r>
              <a:rPr lang="ja-JP" altLang="en-US" sz="2400" dirty="0">
                <a:solidFill>
                  <a:srgbClr val="FF0000"/>
                </a:solidFill>
                <a:latin typeface="Meiryo UI" panose="020B0604030504040204" pitchFamily="50" charset="-128"/>
                <a:ea typeface="Meiryo UI" panose="020B0604030504040204" pitchFamily="50" charset="-128"/>
              </a:rPr>
              <a:t>目が縮小する</a:t>
            </a:r>
            <a:endParaRPr lang="en-US" altLang="ja-JP" sz="2400" dirty="0">
              <a:solidFill>
                <a:srgbClr val="FF0000"/>
              </a:solidFill>
              <a:latin typeface="Meiryo UI" panose="020B0604030504040204" pitchFamily="50" charset="-128"/>
              <a:ea typeface="Meiryo UI" panose="020B0604030504040204" pitchFamily="50" charset="-128"/>
            </a:endParaRPr>
          </a:p>
        </p:txBody>
      </p:sp>
      <p:sp>
        <p:nvSpPr>
          <p:cNvPr id="62468"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fld id="{235887E5-7E8E-4817-95A1-2AE0BCD8EC94}" type="slidenum">
              <a:rPr kumimoji="0" lang="en-US" altLang="ja-JP" sz="1000">
                <a:latin typeface="Arial" panose="020B0604020202020204" pitchFamily="34" charset="0"/>
              </a:rPr>
              <a:pPr eaLnBrk="1" hangingPunct="1">
                <a:spcBef>
                  <a:spcPct val="0"/>
                </a:spcBef>
                <a:buClrTx/>
                <a:buSzTx/>
                <a:buFontTx/>
                <a:buNone/>
              </a:pPr>
              <a:t>45</a:t>
            </a:fld>
            <a:endParaRPr kumimoji="0" lang="en-US" altLang="ja-JP" sz="1000">
              <a:latin typeface="Arial" panose="020B0604020202020204" pitchFamily="34" charset="0"/>
            </a:endParaRPr>
          </a:p>
        </p:txBody>
      </p:sp>
    </p:spTree>
    <p:extLst>
      <p:ext uri="{BB962C8B-B14F-4D97-AF65-F5344CB8AC3E}">
        <p14:creationId xmlns:p14="http://schemas.microsoft.com/office/powerpoint/2010/main" val="15230459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タイトル 1"/>
          <p:cNvSpPr>
            <a:spLocks noGrp="1"/>
          </p:cNvSpPr>
          <p:nvPr>
            <p:ph type="title"/>
          </p:nvPr>
        </p:nvSpPr>
        <p:spPr/>
        <p:txBody>
          <a:bodyPr/>
          <a:lstStyle/>
          <a:p>
            <a:r>
              <a:rPr lang="ja-JP" altLang="en-US">
                <a:latin typeface="Meiryo UI" panose="020B0604030504040204" pitchFamily="50" charset="-128"/>
                <a:ea typeface="Meiryo UI" panose="020B0604030504040204" pitchFamily="50" charset="-128"/>
              </a:rPr>
              <a:t>高知県の経済構造の弱点</a:t>
            </a:r>
          </a:p>
        </p:txBody>
      </p:sp>
      <p:sp>
        <p:nvSpPr>
          <p:cNvPr id="63491"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fld id="{26682C89-F289-4869-8932-B30C7A9311AE}" type="slidenum">
              <a:rPr kumimoji="0" lang="en-US" altLang="ja-JP" sz="1000">
                <a:latin typeface="Arial" panose="020B0604020202020204" pitchFamily="34" charset="0"/>
              </a:rPr>
              <a:pPr eaLnBrk="1" hangingPunct="1">
                <a:spcBef>
                  <a:spcPct val="0"/>
                </a:spcBef>
                <a:buClrTx/>
                <a:buSzTx/>
                <a:buFontTx/>
                <a:buNone/>
              </a:pPr>
              <a:t>46</a:t>
            </a:fld>
            <a:endParaRPr kumimoji="0" lang="en-US" altLang="ja-JP" sz="1000">
              <a:latin typeface="Arial" panose="020B0604020202020204" pitchFamily="34" charset="0"/>
            </a:endParaRPr>
          </a:p>
        </p:txBody>
      </p:sp>
      <p:sp>
        <p:nvSpPr>
          <p:cNvPr id="5" name="正方形/長方形 4"/>
          <p:cNvSpPr/>
          <p:nvPr/>
        </p:nvSpPr>
        <p:spPr>
          <a:xfrm>
            <a:off x="2195513" y="1989138"/>
            <a:ext cx="792162" cy="10080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ja-JP" altLang="en-US" sz="2000" b="1" dirty="0">
                <a:solidFill>
                  <a:schemeClr val="bg1"/>
                </a:solidFill>
                <a:latin typeface="Meiryo UI" pitchFamily="50" charset="-128"/>
                <a:ea typeface="Meiryo UI" pitchFamily="50" charset="-128"/>
                <a:cs typeface="Meiryo UI" pitchFamily="50" charset="-128"/>
              </a:rPr>
              <a:t>Ａ</a:t>
            </a:r>
          </a:p>
        </p:txBody>
      </p:sp>
      <p:sp>
        <p:nvSpPr>
          <p:cNvPr id="7" name="正方形/長方形 6"/>
          <p:cNvSpPr/>
          <p:nvPr/>
        </p:nvSpPr>
        <p:spPr>
          <a:xfrm>
            <a:off x="2195513" y="4724400"/>
            <a:ext cx="792162" cy="504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b="1" dirty="0">
                <a:latin typeface="Meiryo UI" pitchFamily="50" charset="-128"/>
                <a:ea typeface="Meiryo UI" pitchFamily="50" charset="-128"/>
                <a:cs typeface="Meiryo UI" pitchFamily="50" charset="-128"/>
              </a:rPr>
              <a:t>雇用者所得</a:t>
            </a:r>
          </a:p>
        </p:txBody>
      </p:sp>
      <p:sp>
        <p:nvSpPr>
          <p:cNvPr id="8" name="正方形/長方形 7"/>
          <p:cNvSpPr/>
          <p:nvPr/>
        </p:nvSpPr>
        <p:spPr>
          <a:xfrm>
            <a:off x="2195513" y="5229225"/>
            <a:ext cx="792162" cy="503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b="1" dirty="0">
                <a:latin typeface="Meiryo UI" pitchFamily="50" charset="-128"/>
                <a:ea typeface="Meiryo UI" pitchFamily="50" charset="-128"/>
                <a:cs typeface="Meiryo UI" pitchFamily="50" charset="-128"/>
              </a:rPr>
              <a:t>営業</a:t>
            </a:r>
            <a:endParaRPr lang="en-US" altLang="ja-JP" sz="1400" b="1" dirty="0">
              <a:latin typeface="Meiryo UI" pitchFamily="50" charset="-128"/>
              <a:ea typeface="Meiryo UI" pitchFamily="50" charset="-128"/>
              <a:cs typeface="Meiryo UI" pitchFamily="50" charset="-128"/>
            </a:endParaRPr>
          </a:p>
          <a:p>
            <a:pPr algn="ctr">
              <a:defRPr/>
            </a:pPr>
            <a:r>
              <a:rPr lang="ja-JP" altLang="en-US" sz="1400" b="1" dirty="0">
                <a:latin typeface="Meiryo UI" pitchFamily="50" charset="-128"/>
                <a:ea typeface="Meiryo UI" pitchFamily="50" charset="-128"/>
                <a:cs typeface="Meiryo UI" pitchFamily="50" charset="-128"/>
              </a:rPr>
              <a:t>余剰</a:t>
            </a:r>
          </a:p>
        </p:txBody>
      </p:sp>
      <p:sp>
        <p:nvSpPr>
          <p:cNvPr id="9" name="正方形/長方形 8"/>
          <p:cNvSpPr/>
          <p:nvPr/>
        </p:nvSpPr>
        <p:spPr>
          <a:xfrm>
            <a:off x="2195513" y="5732463"/>
            <a:ext cx="792162" cy="433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b="1" dirty="0"/>
              <a:t>税</a:t>
            </a:r>
          </a:p>
        </p:txBody>
      </p:sp>
      <p:sp>
        <p:nvSpPr>
          <p:cNvPr id="10" name="左中かっこ 9"/>
          <p:cNvSpPr/>
          <p:nvPr/>
        </p:nvSpPr>
        <p:spPr>
          <a:xfrm>
            <a:off x="1476375" y="1989138"/>
            <a:ext cx="431800" cy="2735262"/>
          </a:xfrm>
          <a:prstGeom prst="leftBrace">
            <a:avLst/>
          </a:prstGeom>
        </p:spPr>
        <p:style>
          <a:lnRef idx="1">
            <a:schemeClr val="accent4"/>
          </a:lnRef>
          <a:fillRef idx="0">
            <a:schemeClr val="accent4"/>
          </a:fillRef>
          <a:effectRef idx="0">
            <a:schemeClr val="accent4"/>
          </a:effectRef>
          <a:fontRef idx="minor">
            <a:schemeClr val="tx1"/>
          </a:fontRef>
        </p:style>
        <p:txBody>
          <a:bodyPr anchor="ctr"/>
          <a:lstStyle/>
          <a:p>
            <a:pPr algn="ctr">
              <a:defRPr/>
            </a:pPr>
            <a:endParaRPr lang="ja-JP" altLang="en-US"/>
          </a:p>
        </p:txBody>
      </p:sp>
      <p:sp>
        <p:nvSpPr>
          <p:cNvPr id="11" name="右矢印 10"/>
          <p:cNvSpPr/>
          <p:nvPr/>
        </p:nvSpPr>
        <p:spPr>
          <a:xfrm>
            <a:off x="3203575" y="2276475"/>
            <a:ext cx="936625" cy="2159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ja-JP" altLang="en-US"/>
          </a:p>
        </p:txBody>
      </p:sp>
      <p:sp>
        <p:nvSpPr>
          <p:cNvPr id="13" name="右矢印 12"/>
          <p:cNvSpPr/>
          <p:nvPr/>
        </p:nvSpPr>
        <p:spPr>
          <a:xfrm>
            <a:off x="3203575" y="3213100"/>
            <a:ext cx="2305050" cy="2159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ja-JP" altLang="en-US"/>
          </a:p>
        </p:txBody>
      </p:sp>
      <p:sp>
        <p:nvSpPr>
          <p:cNvPr id="15" name="正方形/長方形 14"/>
          <p:cNvSpPr/>
          <p:nvPr/>
        </p:nvSpPr>
        <p:spPr>
          <a:xfrm>
            <a:off x="2195513" y="2997200"/>
            <a:ext cx="792162" cy="6477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ja-JP" altLang="en-US" sz="2000" b="1" dirty="0">
                <a:solidFill>
                  <a:schemeClr val="bg1"/>
                </a:solidFill>
                <a:latin typeface="Meiryo UI" pitchFamily="50" charset="-128"/>
                <a:ea typeface="Meiryo UI" pitchFamily="50" charset="-128"/>
                <a:cs typeface="Meiryo UI" pitchFamily="50" charset="-128"/>
              </a:rPr>
              <a:t>Ｂ</a:t>
            </a:r>
          </a:p>
        </p:txBody>
      </p:sp>
      <p:sp>
        <p:nvSpPr>
          <p:cNvPr id="16" name="正方形/長方形 15"/>
          <p:cNvSpPr/>
          <p:nvPr/>
        </p:nvSpPr>
        <p:spPr>
          <a:xfrm>
            <a:off x="2195736" y="3645024"/>
            <a:ext cx="792088" cy="1080120"/>
          </a:xfrm>
          <a:prstGeom prst="rect">
            <a:avLst/>
          </a:prstGeom>
        </p:spPr>
        <p:style>
          <a:lnRef idx="2">
            <a:schemeClr val="accent2">
              <a:shade val="50000"/>
            </a:schemeClr>
          </a:lnRef>
          <a:fillRef idx="1002">
            <a:schemeClr val="lt2"/>
          </a:fillRef>
          <a:effectRef idx="0">
            <a:schemeClr val="accent2"/>
          </a:effectRef>
          <a:fontRef idx="minor">
            <a:schemeClr val="lt1"/>
          </a:fontRef>
        </p:style>
        <p:txBody>
          <a:bodyPr anchor="ctr"/>
          <a:lstStyle/>
          <a:p>
            <a:pPr algn="ctr">
              <a:defRPr/>
            </a:pPr>
            <a:r>
              <a:rPr lang="ja-JP" altLang="en-US" sz="2000" b="1" dirty="0">
                <a:solidFill>
                  <a:schemeClr val="bg1"/>
                </a:solidFill>
                <a:latin typeface="Meiryo UI" pitchFamily="50" charset="-128"/>
                <a:ea typeface="Meiryo UI" pitchFamily="50" charset="-128"/>
                <a:cs typeface="Meiryo UI" pitchFamily="50" charset="-128"/>
              </a:rPr>
              <a:t>Ｃ</a:t>
            </a:r>
          </a:p>
        </p:txBody>
      </p:sp>
      <p:sp>
        <p:nvSpPr>
          <p:cNvPr id="18" name="右矢印 17"/>
          <p:cNvSpPr/>
          <p:nvPr/>
        </p:nvSpPr>
        <p:spPr>
          <a:xfrm>
            <a:off x="3203848" y="4077072"/>
            <a:ext cx="3384376" cy="216024"/>
          </a:xfrm>
          <a:prstGeom prst="rightArrow">
            <a:avLst/>
          </a:prstGeom>
        </p:spPr>
        <p:style>
          <a:lnRef idx="2">
            <a:schemeClr val="accent1">
              <a:shade val="50000"/>
            </a:schemeClr>
          </a:lnRef>
          <a:fillRef idx="1002">
            <a:schemeClr val="lt2"/>
          </a:fillRef>
          <a:effectRef idx="0">
            <a:schemeClr val="accent1"/>
          </a:effectRef>
          <a:fontRef idx="minor">
            <a:schemeClr val="lt1"/>
          </a:fontRef>
        </p:style>
        <p:txBody>
          <a:bodyPr anchor="ctr"/>
          <a:lstStyle/>
          <a:p>
            <a:pPr algn="ctr">
              <a:defRPr/>
            </a:pPr>
            <a:endParaRPr lang="ja-JP" altLang="en-US"/>
          </a:p>
        </p:txBody>
      </p:sp>
      <p:sp>
        <p:nvSpPr>
          <p:cNvPr id="63506" name="テキスト ボックス 18"/>
          <p:cNvSpPr txBox="1">
            <a:spLocks noChangeArrowheads="1"/>
          </p:cNvSpPr>
          <p:nvPr/>
        </p:nvSpPr>
        <p:spPr bwMode="auto">
          <a:xfrm>
            <a:off x="4284663" y="2060575"/>
            <a:ext cx="7921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県内</a:t>
            </a:r>
            <a:endParaRPr lang="en-US" altLang="ja-JP" sz="18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企業</a:t>
            </a:r>
          </a:p>
        </p:txBody>
      </p:sp>
      <p:sp>
        <p:nvSpPr>
          <p:cNvPr id="63507" name="テキスト ボックス 20"/>
          <p:cNvSpPr txBox="1">
            <a:spLocks noChangeArrowheads="1"/>
          </p:cNvSpPr>
          <p:nvPr/>
        </p:nvSpPr>
        <p:spPr bwMode="auto">
          <a:xfrm>
            <a:off x="5508625" y="2997200"/>
            <a:ext cx="7191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県外</a:t>
            </a:r>
            <a:endParaRPr lang="en-US" altLang="ja-JP" sz="18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企業</a:t>
            </a:r>
          </a:p>
        </p:txBody>
      </p:sp>
      <p:sp>
        <p:nvSpPr>
          <p:cNvPr id="63508" name="テキスト ボックス 21"/>
          <p:cNvSpPr txBox="1">
            <a:spLocks noChangeArrowheads="1"/>
          </p:cNvSpPr>
          <p:nvPr/>
        </p:nvSpPr>
        <p:spPr bwMode="auto">
          <a:xfrm>
            <a:off x="6588125" y="3860800"/>
            <a:ext cx="720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海外</a:t>
            </a:r>
            <a:endParaRPr lang="en-US" altLang="ja-JP" sz="18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企業</a:t>
            </a:r>
          </a:p>
        </p:txBody>
      </p:sp>
      <p:sp>
        <p:nvSpPr>
          <p:cNvPr id="23" name="右矢印 22"/>
          <p:cNvSpPr/>
          <p:nvPr/>
        </p:nvSpPr>
        <p:spPr>
          <a:xfrm>
            <a:off x="3203575" y="4868863"/>
            <a:ext cx="936625"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3510" name="テキスト ボックス 23"/>
          <p:cNvSpPr txBox="1">
            <a:spLocks noChangeArrowheads="1"/>
          </p:cNvSpPr>
          <p:nvPr/>
        </p:nvSpPr>
        <p:spPr bwMode="auto">
          <a:xfrm>
            <a:off x="4356100" y="4797425"/>
            <a:ext cx="792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県内</a:t>
            </a:r>
          </a:p>
        </p:txBody>
      </p:sp>
      <p:sp>
        <p:nvSpPr>
          <p:cNvPr id="25" name="右矢印 24"/>
          <p:cNvSpPr/>
          <p:nvPr/>
        </p:nvSpPr>
        <p:spPr>
          <a:xfrm>
            <a:off x="3203575" y="5373688"/>
            <a:ext cx="936625"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3512" name="テキスト ボックス 25"/>
          <p:cNvSpPr txBox="1">
            <a:spLocks noChangeArrowheads="1"/>
          </p:cNvSpPr>
          <p:nvPr/>
        </p:nvSpPr>
        <p:spPr bwMode="auto">
          <a:xfrm>
            <a:off x="4356100" y="5300663"/>
            <a:ext cx="792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県内</a:t>
            </a:r>
          </a:p>
        </p:txBody>
      </p:sp>
      <p:sp>
        <p:nvSpPr>
          <p:cNvPr id="27" name="右矢印 26"/>
          <p:cNvSpPr/>
          <p:nvPr/>
        </p:nvSpPr>
        <p:spPr>
          <a:xfrm>
            <a:off x="3203575" y="5876925"/>
            <a:ext cx="936625"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3514" name="テキスト ボックス 27"/>
          <p:cNvSpPr txBox="1">
            <a:spLocks noChangeArrowheads="1"/>
          </p:cNvSpPr>
          <p:nvPr/>
        </p:nvSpPr>
        <p:spPr bwMode="auto">
          <a:xfrm>
            <a:off x="4356100" y="5805488"/>
            <a:ext cx="180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県内　　　　県外</a:t>
            </a:r>
          </a:p>
        </p:txBody>
      </p:sp>
      <p:sp>
        <p:nvSpPr>
          <p:cNvPr id="29" name="角丸四角形 28"/>
          <p:cNvSpPr/>
          <p:nvPr/>
        </p:nvSpPr>
        <p:spPr>
          <a:xfrm>
            <a:off x="4140200" y="1844675"/>
            <a:ext cx="936625" cy="4537075"/>
          </a:xfrm>
          <a:prstGeom prst="roundRect">
            <a:avLst/>
          </a:prstGeom>
          <a:noFill/>
          <a:ln>
            <a:prstDash val="dash"/>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a:p>
        </p:txBody>
      </p:sp>
      <p:sp>
        <p:nvSpPr>
          <p:cNvPr id="30" name="角丸四角形 29"/>
          <p:cNvSpPr/>
          <p:nvPr/>
        </p:nvSpPr>
        <p:spPr>
          <a:xfrm>
            <a:off x="5292725" y="1844675"/>
            <a:ext cx="935038" cy="4537075"/>
          </a:xfrm>
          <a:prstGeom prst="roundRect">
            <a:avLst/>
          </a:prstGeom>
          <a:noFill/>
          <a:ln>
            <a:prstDash val="dash"/>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ja-JP" altLang="en-US"/>
          </a:p>
        </p:txBody>
      </p:sp>
      <p:sp>
        <p:nvSpPr>
          <p:cNvPr id="31" name="角丸四角形 30"/>
          <p:cNvSpPr/>
          <p:nvPr/>
        </p:nvSpPr>
        <p:spPr>
          <a:xfrm>
            <a:off x="6372225" y="1844675"/>
            <a:ext cx="936625" cy="4537075"/>
          </a:xfrm>
          <a:prstGeom prst="roundRect">
            <a:avLst/>
          </a:prstGeom>
          <a:noFill/>
          <a:ln>
            <a:prstDash val="dash"/>
          </a:ln>
        </p:spPr>
        <p:style>
          <a:lnRef idx="2">
            <a:schemeClr val="accent6"/>
          </a:lnRef>
          <a:fillRef idx="1002">
            <a:schemeClr val="lt2"/>
          </a:fillRef>
          <a:effectRef idx="0">
            <a:schemeClr val="accent6"/>
          </a:effectRef>
          <a:fontRef idx="minor">
            <a:schemeClr val="dk1"/>
          </a:fontRef>
        </p:style>
        <p:txBody>
          <a:bodyPr anchor="ctr"/>
          <a:lstStyle/>
          <a:p>
            <a:pPr algn="ctr">
              <a:defRPr/>
            </a:pPr>
            <a:endParaRPr lang="ja-JP" altLang="en-US"/>
          </a:p>
        </p:txBody>
      </p:sp>
      <p:sp>
        <p:nvSpPr>
          <p:cNvPr id="32" name="円/楕円 31"/>
          <p:cNvSpPr/>
          <p:nvPr/>
        </p:nvSpPr>
        <p:spPr>
          <a:xfrm>
            <a:off x="3995738" y="2060575"/>
            <a:ext cx="1223962" cy="7207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3" name="円/楕円 32"/>
          <p:cNvSpPr/>
          <p:nvPr/>
        </p:nvSpPr>
        <p:spPr>
          <a:xfrm>
            <a:off x="4067175" y="4581525"/>
            <a:ext cx="1225550" cy="719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4" name="円/楕円 33"/>
          <p:cNvSpPr/>
          <p:nvPr/>
        </p:nvSpPr>
        <p:spPr>
          <a:xfrm>
            <a:off x="4067175" y="5084763"/>
            <a:ext cx="1225550" cy="7207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5" name="円/楕円 34"/>
          <p:cNvSpPr/>
          <p:nvPr/>
        </p:nvSpPr>
        <p:spPr>
          <a:xfrm>
            <a:off x="4067175" y="5589588"/>
            <a:ext cx="1225550" cy="7191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3522" name="テキスト ボックス 35"/>
          <p:cNvSpPr txBox="1">
            <a:spLocks noChangeArrowheads="1"/>
          </p:cNvSpPr>
          <p:nvPr/>
        </p:nvSpPr>
        <p:spPr bwMode="auto">
          <a:xfrm>
            <a:off x="5508625" y="3644900"/>
            <a:ext cx="719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solidFill>
                  <a:srgbClr val="FF0000"/>
                </a:solidFill>
                <a:latin typeface="Meiryo UI" panose="020B0604030504040204" pitchFamily="50" charset="-128"/>
                <a:ea typeface="Meiryo UI" panose="020B0604030504040204" pitchFamily="50" charset="-128"/>
              </a:rPr>
              <a:t>移入</a:t>
            </a:r>
          </a:p>
        </p:txBody>
      </p:sp>
      <p:sp>
        <p:nvSpPr>
          <p:cNvPr id="63523" name="テキスト ボックス 36"/>
          <p:cNvSpPr txBox="1">
            <a:spLocks noChangeArrowheads="1"/>
          </p:cNvSpPr>
          <p:nvPr/>
        </p:nvSpPr>
        <p:spPr bwMode="auto">
          <a:xfrm>
            <a:off x="6588125" y="4508500"/>
            <a:ext cx="720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solidFill>
                  <a:srgbClr val="FF0000"/>
                </a:solidFill>
                <a:latin typeface="Meiryo UI" panose="020B0604030504040204" pitchFamily="50" charset="-128"/>
                <a:ea typeface="Meiryo UI" panose="020B0604030504040204" pitchFamily="50" charset="-128"/>
              </a:rPr>
              <a:t>輸入</a:t>
            </a:r>
          </a:p>
        </p:txBody>
      </p:sp>
      <p:sp>
        <p:nvSpPr>
          <p:cNvPr id="6180" name="テキスト ボックス 36"/>
          <p:cNvSpPr txBox="1">
            <a:spLocks noChangeArrowheads="1"/>
          </p:cNvSpPr>
          <p:nvPr/>
        </p:nvSpPr>
        <p:spPr bwMode="auto">
          <a:xfrm>
            <a:off x="250825" y="4868863"/>
            <a:ext cx="16573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solidFill>
                  <a:srgbClr val="FF0000"/>
                </a:solidFill>
                <a:latin typeface="Meiryo UI" panose="020B0604030504040204" pitchFamily="50" charset="-128"/>
                <a:ea typeface="Meiryo UI" panose="020B0604030504040204" pitchFamily="50" charset="-128"/>
              </a:rPr>
              <a:t>生産活動が</a:t>
            </a:r>
            <a:endParaRPr lang="en-US" altLang="ja-JP" sz="1800">
              <a:solidFill>
                <a:srgbClr val="FF0000"/>
              </a:solidFill>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a:solidFill>
                  <a:srgbClr val="FF0000"/>
                </a:solidFill>
                <a:latin typeface="Meiryo UI" panose="020B0604030504040204" pitchFamily="50" charset="-128"/>
                <a:ea typeface="Meiryo UI" panose="020B0604030504040204" pitchFamily="50" charset="-128"/>
              </a:rPr>
              <a:t>活性化しても</a:t>
            </a:r>
            <a:endParaRPr lang="en-US" altLang="ja-JP" sz="1800">
              <a:solidFill>
                <a:srgbClr val="FF0000"/>
              </a:solidFill>
              <a:latin typeface="Meiryo UI" panose="020B0604030504040204" pitchFamily="50" charset="-128"/>
              <a:ea typeface="Meiryo UI" panose="020B0604030504040204" pitchFamily="50" charset="-128"/>
            </a:endParaRPr>
          </a:p>
          <a:p>
            <a:pPr eaLnBrk="1" hangingPunct="1">
              <a:spcBef>
                <a:spcPct val="0"/>
              </a:spcBef>
              <a:buClrTx/>
              <a:buSzTx/>
              <a:buFontTx/>
              <a:buNone/>
            </a:pPr>
            <a:endParaRPr lang="en-US" altLang="ja-JP" sz="1800">
              <a:solidFill>
                <a:srgbClr val="FF0000"/>
              </a:solidFill>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a:solidFill>
                  <a:srgbClr val="FF0000"/>
                </a:solidFill>
                <a:latin typeface="Meiryo UI" panose="020B0604030504040204" pitchFamily="50" charset="-128"/>
                <a:ea typeface="Meiryo UI" panose="020B0604030504040204" pitchFamily="50" charset="-128"/>
              </a:rPr>
              <a:t>政策的に</a:t>
            </a:r>
            <a:endParaRPr lang="en-US" altLang="ja-JP" sz="1800">
              <a:solidFill>
                <a:srgbClr val="FF0000"/>
              </a:solidFill>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a:solidFill>
                  <a:srgbClr val="FF0000"/>
                </a:solidFill>
                <a:latin typeface="Meiryo UI" panose="020B0604030504040204" pitchFamily="50" charset="-128"/>
                <a:ea typeface="Meiryo UI" panose="020B0604030504040204" pitchFamily="50" charset="-128"/>
              </a:rPr>
              <a:t>介入しても</a:t>
            </a:r>
          </a:p>
        </p:txBody>
      </p:sp>
      <p:sp>
        <p:nvSpPr>
          <p:cNvPr id="6181" name="テキスト ボックス 37"/>
          <p:cNvSpPr txBox="1">
            <a:spLocks noChangeArrowheads="1"/>
          </p:cNvSpPr>
          <p:nvPr/>
        </p:nvSpPr>
        <p:spPr bwMode="auto">
          <a:xfrm>
            <a:off x="7451725" y="2636838"/>
            <a:ext cx="15494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solidFill>
                  <a:srgbClr val="FF0000"/>
                </a:solidFill>
                <a:latin typeface="Meiryo UI" panose="020B0604030504040204" pitchFamily="50" charset="-128"/>
                <a:ea typeface="Meiryo UI" panose="020B0604030504040204" pitchFamily="50" charset="-128"/>
              </a:rPr>
              <a:t>県内で調達できないため、県外・海外にお金が漏れていってしまう。</a:t>
            </a:r>
          </a:p>
        </p:txBody>
      </p:sp>
      <p:pic>
        <p:nvPicPr>
          <p:cNvPr id="63526" name="Picture 39" descr="C:\Users\nakazawa-lab\AppData\Local\Microsoft\Windows\Temporary Internet Files\Content.IE5\57V8SA1W\MC90028248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2205038"/>
            <a:ext cx="6826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7" name="Picture 39" descr="C:\Users\nakazawa-lab\AppData\Local\Microsoft\Windows\Temporary Internet Files\Content.IE5\57V8SA1W\MC90028248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3438" y="3141663"/>
            <a:ext cx="684212"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8" name="Picture 39" descr="C:\Users\nakazawa-lab\AppData\Local\Microsoft\Windows\Temporary Internet Files\Content.IE5\57V8SA1W\MC90028248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525" y="4005263"/>
            <a:ext cx="6842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29" name="テキスト ボックス 16"/>
          <p:cNvSpPr txBox="1">
            <a:spLocks noChangeArrowheads="1"/>
          </p:cNvSpPr>
          <p:nvPr/>
        </p:nvSpPr>
        <p:spPr bwMode="auto">
          <a:xfrm>
            <a:off x="250825" y="2924175"/>
            <a:ext cx="11541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原材料</a:t>
            </a:r>
            <a:endParaRPr lang="en-US" altLang="ja-JP" sz="18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燃料</a:t>
            </a:r>
            <a:endParaRPr lang="en-US" altLang="ja-JP" sz="18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資本財</a:t>
            </a:r>
            <a:endParaRPr lang="en-US" altLang="ja-JP" sz="18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（機械等）</a:t>
            </a:r>
          </a:p>
        </p:txBody>
      </p:sp>
    </p:spTree>
    <p:extLst>
      <p:ext uri="{BB962C8B-B14F-4D97-AF65-F5344CB8AC3E}">
        <p14:creationId xmlns:p14="http://schemas.microsoft.com/office/powerpoint/2010/main" val="16756224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80"/>
                                        </p:tgtEl>
                                        <p:attrNameLst>
                                          <p:attrName>style.visibility</p:attrName>
                                        </p:attrNameLst>
                                      </p:cBhvr>
                                      <p:to>
                                        <p:strVal val="visible"/>
                                      </p:to>
                                    </p:set>
                                    <p:anim calcmode="lin" valueType="num">
                                      <p:cBhvr additive="base">
                                        <p:cTn id="7" dur="500" fill="hold"/>
                                        <p:tgtEl>
                                          <p:spTgt spid="6180"/>
                                        </p:tgtEl>
                                        <p:attrNameLst>
                                          <p:attrName>ppt_x</p:attrName>
                                        </p:attrNameLst>
                                      </p:cBhvr>
                                      <p:tavLst>
                                        <p:tav tm="0">
                                          <p:val>
                                            <p:strVal val="#ppt_x"/>
                                          </p:val>
                                        </p:tav>
                                        <p:tav tm="100000">
                                          <p:val>
                                            <p:strVal val="#ppt_x"/>
                                          </p:val>
                                        </p:tav>
                                      </p:tavLst>
                                    </p:anim>
                                    <p:anim calcmode="lin" valueType="num">
                                      <p:cBhvr additive="base">
                                        <p:cTn id="8" dur="500" fill="hold"/>
                                        <p:tgtEl>
                                          <p:spTgt spid="618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81"/>
                                        </p:tgtEl>
                                        <p:attrNameLst>
                                          <p:attrName>style.visibility</p:attrName>
                                        </p:attrNameLst>
                                      </p:cBhvr>
                                      <p:to>
                                        <p:strVal val="visible"/>
                                      </p:to>
                                    </p:set>
                                    <p:anim calcmode="lin" valueType="num">
                                      <p:cBhvr additive="base">
                                        <p:cTn id="13" dur="500" fill="hold"/>
                                        <p:tgtEl>
                                          <p:spTgt spid="6181"/>
                                        </p:tgtEl>
                                        <p:attrNameLst>
                                          <p:attrName>ppt_x</p:attrName>
                                        </p:attrNameLst>
                                      </p:cBhvr>
                                      <p:tavLst>
                                        <p:tav tm="0">
                                          <p:val>
                                            <p:strVal val="#ppt_x"/>
                                          </p:val>
                                        </p:tav>
                                        <p:tav tm="100000">
                                          <p:val>
                                            <p:strVal val="#ppt_x"/>
                                          </p:val>
                                        </p:tav>
                                      </p:tavLst>
                                    </p:anim>
                                    <p:anim calcmode="lin" valueType="num">
                                      <p:cBhvr additive="base">
                                        <p:cTn id="14" dur="500" fill="hold"/>
                                        <p:tgtEl>
                                          <p:spTgt spid="61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0" grpId="0"/>
      <p:bldP spid="618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タイトル 1"/>
          <p:cNvSpPr>
            <a:spLocks noGrp="1"/>
          </p:cNvSpPr>
          <p:nvPr>
            <p:ph type="title"/>
          </p:nvPr>
        </p:nvSpPr>
        <p:spPr/>
        <p:txBody>
          <a:bodyPr/>
          <a:lstStyle/>
          <a:p>
            <a:r>
              <a:rPr lang="ja-JP" altLang="en-US">
                <a:latin typeface="Meiryo UI" panose="020B0604030504040204" pitchFamily="50" charset="-128"/>
                <a:ea typeface="Meiryo UI" panose="020B0604030504040204" pitchFamily="50" charset="-128"/>
              </a:rPr>
              <a:t>地産地消をすると</a:t>
            </a:r>
          </a:p>
        </p:txBody>
      </p:sp>
      <p:sp>
        <p:nvSpPr>
          <p:cNvPr id="64515"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fld id="{230143B2-D7E0-4FED-9BAE-6AF6640FA74E}" type="slidenum">
              <a:rPr kumimoji="0" lang="en-US" altLang="ja-JP" sz="1000">
                <a:latin typeface="Meiryo UI" panose="020B0604030504040204" pitchFamily="50" charset="-128"/>
                <a:ea typeface="Meiryo UI" panose="020B0604030504040204" pitchFamily="50" charset="-128"/>
              </a:rPr>
              <a:pPr eaLnBrk="1" hangingPunct="1">
                <a:spcBef>
                  <a:spcPct val="0"/>
                </a:spcBef>
                <a:buClrTx/>
                <a:buSzTx/>
                <a:buFontTx/>
                <a:buNone/>
              </a:pPr>
              <a:t>47</a:t>
            </a:fld>
            <a:endParaRPr kumimoji="0" lang="en-US" altLang="ja-JP" sz="1000">
              <a:latin typeface="Meiryo UI" panose="020B0604030504040204" pitchFamily="50" charset="-128"/>
              <a:ea typeface="Meiryo UI" panose="020B0604030504040204" pitchFamily="50" charset="-128"/>
            </a:endParaRPr>
          </a:p>
        </p:txBody>
      </p:sp>
      <p:sp>
        <p:nvSpPr>
          <p:cNvPr id="5" name="正方形/長方形 4"/>
          <p:cNvSpPr/>
          <p:nvPr/>
        </p:nvSpPr>
        <p:spPr>
          <a:xfrm>
            <a:off x="2195513" y="1989138"/>
            <a:ext cx="792162" cy="10080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ja-JP" altLang="en-US" sz="2000" b="1" dirty="0">
                <a:latin typeface="Meiryo UI" pitchFamily="50" charset="-128"/>
                <a:ea typeface="Meiryo UI" pitchFamily="50" charset="-128"/>
                <a:cs typeface="Meiryo UI" pitchFamily="50" charset="-128"/>
              </a:rPr>
              <a:t>Ａ</a:t>
            </a:r>
          </a:p>
        </p:txBody>
      </p:sp>
      <p:sp>
        <p:nvSpPr>
          <p:cNvPr id="7" name="正方形/長方形 6"/>
          <p:cNvSpPr/>
          <p:nvPr/>
        </p:nvSpPr>
        <p:spPr>
          <a:xfrm>
            <a:off x="2195513" y="4724400"/>
            <a:ext cx="792162" cy="504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latin typeface="Meiryo UI" pitchFamily="50" charset="-128"/>
                <a:ea typeface="Meiryo UI" pitchFamily="50" charset="-128"/>
                <a:cs typeface="Meiryo UI" pitchFamily="50" charset="-128"/>
              </a:rPr>
              <a:t>雇用者所得</a:t>
            </a:r>
          </a:p>
        </p:txBody>
      </p:sp>
      <p:sp>
        <p:nvSpPr>
          <p:cNvPr id="8" name="正方形/長方形 7"/>
          <p:cNvSpPr/>
          <p:nvPr/>
        </p:nvSpPr>
        <p:spPr>
          <a:xfrm>
            <a:off x="2195513" y="5229225"/>
            <a:ext cx="792162" cy="503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latin typeface="Meiryo UI" pitchFamily="50" charset="-128"/>
                <a:ea typeface="Meiryo UI" pitchFamily="50" charset="-128"/>
                <a:cs typeface="Meiryo UI" pitchFamily="50" charset="-128"/>
              </a:rPr>
              <a:t>営業余剰</a:t>
            </a:r>
          </a:p>
        </p:txBody>
      </p:sp>
      <p:sp>
        <p:nvSpPr>
          <p:cNvPr id="9" name="正方形/長方形 8"/>
          <p:cNvSpPr/>
          <p:nvPr/>
        </p:nvSpPr>
        <p:spPr>
          <a:xfrm>
            <a:off x="2195513" y="5732463"/>
            <a:ext cx="792162" cy="433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latin typeface="Meiryo UI" pitchFamily="50" charset="-128"/>
                <a:ea typeface="Meiryo UI" pitchFamily="50" charset="-128"/>
                <a:cs typeface="Meiryo UI" pitchFamily="50" charset="-128"/>
              </a:rPr>
              <a:t>税</a:t>
            </a:r>
          </a:p>
        </p:txBody>
      </p:sp>
      <p:sp>
        <p:nvSpPr>
          <p:cNvPr id="10" name="左中かっこ 9"/>
          <p:cNvSpPr/>
          <p:nvPr/>
        </p:nvSpPr>
        <p:spPr>
          <a:xfrm>
            <a:off x="1476375" y="1989138"/>
            <a:ext cx="431800" cy="2735262"/>
          </a:xfrm>
          <a:prstGeom prst="leftBrace">
            <a:avLst/>
          </a:prstGeom>
        </p:spPr>
        <p:style>
          <a:lnRef idx="1">
            <a:schemeClr val="accent4"/>
          </a:lnRef>
          <a:fillRef idx="0">
            <a:schemeClr val="accent4"/>
          </a:fillRef>
          <a:effectRef idx="0">
            <a:schemeClr val="accent4"/>
          </a:effectRef>
          <a:fontRef idx="minor">
            <a:schemeClr val="tx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11" name="右矢印 10"/>
          <p:cNvSpPr/>
          <p:nvPr/>
        </p:nvSpPr>
        <p:spPr>
          <a:xfrm>
            <a:off x="3203575" y="2276475"/>
            <a:ext cx="936625" cy="2159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15" name="正方形/長方形 14"/>
          <p:cNvSpPr/>
          <p:nvPr/>
        </p:nvSpPr>
        <p:spPr>
          <a:xfrm>
            <a:off x="2195513" y="2997200"/>
            <a:ext cx="792162" cy="6477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ja-JP" altLang="en-US" sz="2000" b="1" dirty="0">
                <a:latin typeface="Meiryo UI" pitchFamily="50" charset="-128"/>
                <a:ea typeface="Meiryo UI" pitchFamily="50" charset="-128"/>
                <a:cs typeface="Meiryo UI" pitchFamily="50" charset="-128"/>
              </a:rPr>
              <a:t>Ｂ</a:t>
            </a:r>
          </a:p>
        </p:txBody>
      </p:sp>
      <p:sp>
        <p:nvSpPr>
          <p:cNvPr id="16" name="正方形/長方形 15"/>
          <p:cNvSpPr/>
          <p:nvPr/>
        </p:nvSpPr>
        <p:spPr>
          <a:xfrm>
            <a:off x="2195736" y="3645024"/>
            <a:ext cx="792088" cy="1080120"/>
          </a:xfrm>
          <a:prstGeom prst="rect">
            <a:avLst/>
          </a:prstGeom>
        </p:spPr>
        <p:style>
          <a:lnRef idx="2">
            <a:schemeClr val="accent2">
              <a:shade val="50000"/>
            </a:schemeClr>
          </a:lnRef>
          <a:fillRef idx="1002">
            <a:schemeClr val="lt2"/>
          </a:fillRef>
          <a:effectRef idx="0">
            <a:schemeClr val="accent2"/>
          </a:effectRef>
          <a:fontRef idx="minor">
            <a:schemeClr val="lt1"/>
          </a:fontRef>
        </p:style>
        <p:txBody>
          <a:bodyPr anchor="ctr"/>
          <a:lstStyle/>
          <a:p>
            <a:pPr algn="ctr">
              <a:defRPr/>
            </a:pPr>
            <a:r>
              <a:rPr lang="ja-JP" altLang="en-US" sz="2000" b="1" dirty="0">
                <a:latin typeface="Meiryo UI" pitchFamily="50" charset="-128"/>
                <a:ea typeface="Meiryo UI" pitchFamily="50" charset="-128"/>
                <a:cs typeface="Meiryo UI" pitchFamily="50" charset="-128"/>
              </a:rPr>
              <a:t>Ｃ</a:t>
            </a:r>
          </a:p>
        </p:txBody>
      </p:sp>
      <p:sp>
        <p:nvSpPr>
          <p:cNvPr id="64526" name="テキスト ボックス 16"/>
          <p:cNvSpPr txBox="1">
            <a:spLocks noChangeArrowheads="1"/>
          </p:cNvSpPr>
          <p:nvPr/>
        </p:nvSpPr>
        <p:spPr bwMode="auto">
          <a:xfrm>
            <a:off x="179388" y="3068638"/>
            <a:ext cx="12969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原材料</a:t>
            </a:r>
            <a:endParaRPr lang="en-US" altLang="ja-JP" sz="18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燃料</a:t>
            </a:r>
            <a:endParaRPr lang="en-US" altLang="ja-JP" sz="18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資本財（機械）</a:t>
            </a:r>
          </a:p>
        </p:txBody>
      </p:sp>
      <p:sp>
        <p:nvSpPr>
          <p:cNvPr id="64527" name="テキスト ボックス 18"/>
          <p:cNvSpPr txBox="1">
            <a:spLocks noChangeArrowheads="1"/>
          </p:cNvSpPr>
          <p:nvPr/>
        </p:nvSpPr>
        <p:spPr bwMode="auto">
          <a:xfrm>
            <a:off x="4284663" y="2060575"/>
            <a:ext cx="7921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県内</a:t>
            </a:r>
            <a:endParaRPr lang="en-US" altLang="ja-JP" sz="18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企業</a:t>
            </a:r>
          </a:p>
        </p:txBody>
      </p:sp>
      <p:sp>
        <p:nvSpPr>
          <p:cNvPr id="23" name="右矢印 22"/>
          <p:cNvSpPr/>
          <p:nvPr/>
        </p:nvSpPr>
        <p:spPr>
          <a:xfrm>
            <a:off x="3203575" y="4868863"/>
            <a:ext cx="936625"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64529" name="テキスト ボックス 23"/>
          <p:cNvSpPr txBox="1">
            <a:spLocks noChangeArrowheads="1"/>
          </p:cNvSpPr>
          <p:nvPr/>
        </p:nvSpPr>
        <p:spPr bwMode="auto">
          <a:xfrm>
            <a:off x="4356100" y="4797425"/>
            <a:ext cx="792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県内</a:t>
            </a:r>
          </a:p>
        </p:txBody>
      </p:sp>
      <p:sp>
        <p:nvSpPr>
          <p:cNvPr id="25" name="右矢印 24"/>
          <p:cNvSpPr/>
          <p:nvPr/>
        </p:nvSpPr>
        <p:spPr>
          <a:xfrm>
            <a:off x="3203575" y="5373688"/>
            <a:ext cx="936625"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64531" name="テキスト ボックス 25"/>
          <p:cNvSpPr txBox="1">
            <a:spLocks noChangeArrowheads="1"/>
          </p:cNvSpPr>
          <p:nvPr/>
        </p:nvSpPr>
        <p:spPr bwMode="auto">
          <a:xfrm>
            <a:off x="4356100" y="5300663"/>
            <a:ext cx="792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県内</a:t>
            </a:r>
          </a:p>
        </p:txBody>
      </p:sp>
      <p:sp>
        <p:nvSpPr>
          <p:cNvPr id="27" name="右矢印 26"/>
          <p:cNvSpPr/>
          <p:nvPr/>
        </p:nvSpPr>
        <p:spPr>
          <a:xfrm>
            <a:off x="3203575" y="5876925"/>
            <a:ext cx="936625"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64533" name="テキスト ボックス 27"/>
          <p:cNvSpPr txBox="1">
            <a:spLocks noChangeArrowheads="1"/>
          </p:cNvSpPr>
          <p:nvPr/>
        </p:nvSpPr>
        <p:spPr bwMode="auto">
          <a:xfrm>
            <a:off x="4356100" y="5805488"/>
            <a:ext cx="180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県内　　　　</a:t>
            </a:r>
          </a:p>
        </p:txBody>
      </p:sp>
      <p:sp>
        <p:nvSpPr>
          <p:cNvPr id="29" name="角丸四角形 28"/>
          <p:cNvSpPr/>
          <p:nvPr/>
        </p:nvSpPr>
        <p:spPr>
          <a:xfrm>
            <a:off x="4140200" y="1844675"/>
            <a:ext cx="936625" cy="4537075"/>
          </a:xfrm>
          <a:prstGeom prst="roundRect">
            <a:avLst/>
          </a:prstGeom>
          <a:noFill/>
          <a:ln>
            <a:prstDash val="dash"/>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32" name="円/楕円 31"/>
          <p:cNvSpPr/>
          <p:nvPr/>
        </p:nvSpPr>
        <p:spPr>
          <a:xfrm>
            <a:off x="3995738" y="2060575"/>
            <a:ext cx="1223962" cy="7207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33" name="円/楕円 32"/>
          <p:cNvSpPr/>
          <p:nvPr/>
        </p:nvSpPr>
        <p:spPr>
          <a:xfrm>
            <a:off x="4067175" y="4581525"/>
            <a:ext cx="1225550" cy="719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34" name="円/楕円 33"/>
          <p:cNvSpPr/>
          <p:nvPr/>
        </p:nvSpPr>
        <p:spPr>
          <a:xfrm>
            <a:off x="4067175" y="5084763"/>
            <a:ext cx="1225550" cy="7207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35" name="円/楕円 34"/>
          <p:cNvSpPr/>
          <p:nvPr/>
        </p:nvSpPr>
        <p:spPr>
          <a:xfrm>
            <a:off x="4067175" y="5589588"/>
            <a:ext cx="1225550" cy="7191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64539" name="テキスト ボックス 36"/>
          <p:cNvSpPr txBox="1">
            <a:spLocks noChangeArrowheads="1"/>
          </p:cNvSpPr>
          <p:nvPr/>
        </p:nvSpPr>
        <p:spPr bwMode="auto">
          <a:xfrm>
            <a:off x="6084888" y="4652963"/>
            <a:ext cx="27352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solidFill>
                  <a:srgbClr val="FF0000"/>
                </a:solidFill>
                <a:latin typeface="Meiryo UI" panose="020B0604030504040204" pitchFamily="50" charset="-128"/>
                <a:ea typeface="Meiryo UI" panose="020B0604030504040204" pitchFamily="50" charset="-128"/>
              </a:rPr>
              <a:t>地域内で中間財を販売・購入することで地域内経済循環が高まる。</a:t>
            </a:r>
          </a:p>
        </p:txBody>
      </p:sp>
      <p:grpSp>
        <p:nvGrpSpPr>
          <p:cNvPr id="64540" name="グループ化 35"/>
          <p:cNvGrpSpPr>
            <a:grpSpLocks/>
          </p:cNvGrpSpPr>
          <p:nvPr/>
        </p:nvGrpSpPr>
        <p:grpSpPr bwMode="auto">
          <a:xfrm>
            <a:off x="5219700" y="1916113"/>
            <a:ext cx="1873250" cy="1081087"/>
            <a:chOff x="5219700" y="1916113"/>
            <a:chExt cx="1873250" cy="1081087"/>
          </a:xfrm>
        </p:grpSpPr>
        <p:sp>
          <p:nvSpPr>
            <p:cNvPr id="39" name="正方形/長方形 38"/>
            <p:cNvSpPr/>
            <p:nvPr/>
          </p:nvSpPr>
          <p:spPr>
            <a:xfrm>
              <a:off x="5219700" y="2708275"/>
              <a:ext cx="792163" cy="288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700" dirty="0">
                  <a:latin typeface="Meiryo UI" pitchFamily="50" charset="-128"/>
                  <a:ea typeface="Meiryo UI" pitchFamily="50" charset="-128"/>
                  <a:cs typeface="Meiryo UI" pitchFamily="50" charset="-128"/>
                </a:rPr>
                <a:t>雇用者所得等</a:t>
              </a:r>
            </a:p>
          </p:txBody>
        </p:sp>
        <p:sp>
          <p:nvSpPr>
            <p:cNvPr id="40" name="正方形/長方形 39"/>
            <p:cNvSpPr/>
            <p:nvPr/>
          </p:nvSpPr>
          <p:spPr>
            <a:xfrm>
              <a:off x="5219700" y="1989138"/>
              <a:ext cx="792163" cy="360362"/>
            </a:xfrm>
            <a:prstGeom prst="rect">
              <a:avLst/>
            </a:prstGeom>
            <a:solidFill>
              <a:schemeClr val="tx2">
                <a:lumMod val="25000"/>
                <a:lumOff val="75000"/>
              </a:schemeClr>
            </a:solidFill>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ja-JP" altLang="en-US" sz="1400" dirty="0">
                  <a:latin typeface="Meiryo UI" pitchFamily="50" charset="-128"/>
                  <a:ea typeface="Meiryo UI" pitchFamily="50" charset="-128"/>
                  <a:cs typeface="Meiryo UI" pitchFamily="50" charset="-128"/>
                </a:rPr>
                <a:t>Ｄ</a:t>
              </a:r>
            </a:p>
          </p:txBody>
        </p:sp>
        <p:sp>
          <p:nvSpPr>
            <p:cNvPr id="41" name="正方形/長方形 40"/>
            <p:cNvSpPr/>
            <p:nvPr/>
          </p:nvSpPr>
          <p:spPr>
            <a:xfrm>
              <a:off x="5219700" y="2349500"/>
              <a:ext cx="792163" cy="358775"/>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ja-JP" altLang="en-US" sz="1400" dirty="0">
                  <a:latin typeface="Meiryo UI" pitchFamily="50" charset="-128"/>
                  <a:ea typeface="Meiryo UI" pitchFamily="50" charset="-128"/>
                  <a:cs typeface="Meiryo UI" pitchFamily="50" charset="-128"/>
                </a:rPr>
                <a:t>Ｅ</a:t>
              </a:r>
            </a:p>
          </p:txBody>
        </p:sp>
        <p:sp>
          <p:nvSpPr>
            <p:cNvPr id="42" name="右矢印 41"/>
            <p:cNvSpPr/>
            <p:nvPr/>
          </p:nvSpPr>
          <p:spPr>
            <a:xfrm>
              <a:off x="6084888" y="2060575"/>
              <a:ext cx="503237" cy="2159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43" name="右矢印 42"/>
            <p:cNvSpPr/>
            <p:nvPr/>
          </p:nvSpPr>
          <p:spPr>
            <a:xfrm>
              <a:off x="6084888" y="2420938"/>
              <a:ext cx="503237" cy="2159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64560" name="テキスト ボックス 18"/>
            <p:cNvSpPr txBox="1">
              <a:spLocks noChangeArrowheads="1"/>
            </p:cNvSpPr>
            <p:nvPr/>
          </p:nvSpPr>
          <p:spPr bwMode="auto">
            <a:xfrm>
              <a:off x="6659563" y="1916113"/>
              <a:ext cx="433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900">
                  <a:latin typeface="Meiryo UI" panose="020B0604030504040204" pitchFamily="50" charset="-128"/>
                  <a:ea typeface="Meiryo UI" panose="020B0604030504040204" pitchFamily="50" charset="-128"/>
                </a:rPr>
                <a:t>県内</a:t>
              </a:r>
              <a:endParaRPr lang="en-US" altLang="ja-JP" sz="9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900">
                  <a:latin typeface="Meiryo UI" panose="020B0604030504040204" pitchFamily="50" charset="-128"/>
                  <a:ea typeface="Meiryo UI" panose="020B0604030504040204" pitchFamily="50" charset="-128"/>
                </a:rPr>
                <a:t>企業</a:t>
              </a:r>
            </a:p>
          </p:txBody>
        </p:sp>
        <p:sp>
          <p:nvSpPr>
            <p:cNvPr id="64561" name="テキスト ボックス 18"/>
            <p:cNvSpPr txBox="1">
              <a:spLocks noChangeArrowheads="1"/>
            </p:cNvSpPr>
            <p:nvPr/>
          </p:nvSpPr>
          <p:spPr bwMode="auto">
            <a:xfrm>
              <a:off x="6659563" y="2349500"/>
              <a:ext cx="4333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900">
                  <a:latin typeface="Meiryo UI" panose="020B0604030504040204" pitchFamily="50" charset="-128"/>
                  <a:ea typeface="Meiryo UI" panose="020B0604030504040204" pitchFamily="50" charset="-128"/>
                </a:rPr>
                <a:t>県内</a:t>
              </a:r>
              <a:endParaRPr lang="en-US" altLang="ja-JP" sz="9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900">
                  <a:latin typeface="Meiryo UI" panose="020B0604030504040204" pitchFamily="50" charset="-128"/>
                  <a:ea typeface="Meiryo UI" panose="020B0604030504040204" pitchFamily="50" charset="-128"/>
                </a:rPr>
                <a:t>企業</a:t>
              </a:r>
            </a:p>
          </p:txBody>
        </p:sp>
      </p:grpSp>
      <p:grpSp>
        <p:nvGrpSpPr>
          <p:cNvPr id="64541" name="グループ化 36"/>
          <p:cNvGrpSpPr>
            <a:grpSpLocks/>
          </p:cNvGrpSpPr>
          <p:nvPr/>
        </p:nvGrpSpPr>
        <p:grpSpPr bwMode="auto">
          <a:xfrm>
            <a:off x="5219700" y="3141663"/>
            <a:ext cx="1873250" cy="1081087"/>
            <a:chOff x="5219700" y="1916113"/>
            <a:chExt cx="1873250" cy="1081087"/>
          </a:xfrm>
        </p:grpSpPr>
        <p:sp>
          <p:nvSpPr>
            <p:cNvPr id="38" name="正方形/長方形 37"/>
            <p:cNvSpPr/>
            <p:nvPr/>
          </p:nvSpPr>
          <p:spPr>
            <a:xfrm>
              <a:off x="5219700" y="2708275"/>
              <a:ext cx="792163" cy="288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700" dirty="0">
                  <a:latin typeface="Meiryo UI" pitchFamily="50" charset="-128"/>
                  <a:ea typeface="Meiryo UI" pitchFamily="50" charset="-128"/>
                  <a:cs typeface="Meiryo UI" pitchFamily="50" charset="-128"/>
                </a:rPr>
                <a:t>雇用者所得等</a:t>
              </a:r>
            </a:p>
          </p:txBody>
        </p:sp>
        <p:sp>
          <p:nvSpPr>
            <p:cNvPr id="44" name="正方形/長方形 43"/>
            <p:cNvSpPr/>
            <p:nvPr/>
          </p:nvSpPr>
          <p:spPr>
            <a:xfrm>
              <a:off x="5219700" y="1989138"/>
              <a:ext cx="792163" cy="360362"/>
            </a:xfrm>
            <a:prstGeom prst="rect">
              <a:avLst/>
            </a:prstGeom>
            <a:solidFill>
              <a:schemeClr val="tx2">
                <a:lumMod val="25000"/>
                <a:lumOff val="75000"/>
              </a:schemeClr>
            </a:solidFill>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ja-JP" altLang="en-US" sz="1400" dirty="0">
                  <a:latin typeface="Meiryo UI" pitchFamily="50" charset="-128"/>
                  <a:ea typeface="Meiryo UI" pitchFamily="50" charset="-128"/>
                  <a:cs typeface="Meiryo UI" pitchFamily="50" charset="-128"/>
                </a:rPr>
                <a:t>Ｆ</a:t>
              </a:r>
            </a:p>
          </p:txBody>
        </p:sp>
        <p:sp>
          <p:nvSpPr>
            <p:cNvPr id="45" name="正方形/長方形 44"/>
            <p:cNvSpPr/>
            <p:nvPr/>
          </p:nvSpPr>
          <p:spPr>
            <a:xfrm>
              <a:off x="5219700" y="2349500"/>
              <a:ext cx="792163" cy="358775"/>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ja-JP" altLang="en-US" sz="1400" dirty="0">
                  <a:latin typeface="Meiryo UI" pitchFamily="50" charset="-128"/>
                  <a:ea typeface="Meiryo UI" pitchFamily="50" charset="-128"/>
                  <a:cs typeface="Meiryo UI" pitchFamily="50" charset="-128"/>
                </a:rPr>
                <a:t>Ｇ</a:t>
              </a:r>
            </a:p>
          </p:txBody>
        </p:sp>
        <p:sp>
          <p:nvSpPr>
            <p:cNvPr id="46" name="右矢印 45"/>
            <p:cNvSpPr/>
            <p:nvPr/>
          </p:nvSpPr>
          <p:spPr>
            <a:xfrm>
              <a:off x="6084888" y="2060575"/>
              <a:ext cx="503237" cy="2159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47" name="右矢印 46"/>
            <p:cNvSpPr/>
            <p:nvPr/>
          </p:nvSpPr>
          <p:spPr>
            <a:xfrm>
              <a:off x="6084888" y="2420938"/>
              <a:ext cx="503237" cy="2159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64553" name="テキスト ボックス 18"/>
            <p:cNvSpPr txBox="1">
              <a:spLocks noChangeArrowheads="1"/>
            </p:cNvSpPr>
            <p:nvPr/>
          </p:nvSpPr>
          <p:spPr bwMode="auto">
            <a:xfrm>
              <a:off x="6659563" y="1916113"/>
              <a:ext cx="433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900">
                  <a:latin typeface="Meiryo UI" panose="020B0604030504040204" pitchFamily="50" charset="-128"/>
                  <a:ea typeface="Meiryo UI" panose="020B0604030504040204" pitchFamily="50" charset="-128"/>
                </a:rPr>
                <a:t>県内</a:t>
              </a:r>
              <a:endParaRPr lang="en-US" altLang="ja-JP" sz="9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900">
                  <a:latin typeface="Meiryo UI" panose="020B0604030504040204" pitchFamily="50" charset="-128"/>
                  <a:ea typeface="Meiryo UI" panose="020B0604030504040204" pitchFamily="50" charset="-128"/>
                </a:rPr>
                <a:t>企業</a:t>
              </a:r>
            </a:p>
          </p:txBody>
        </p:sp>
        <p:sp>
          <p:nvSpPr>
            <p:cNvPr id="64554" name="テキスト ボックス 18"/>
            <p:cNvSpPr txBox="1">
              <a:spLocks noChangeArrowheads="1"/>
            </p:cNvSpPr>
            <p:nvPr/>
          </p:nvSpPr>
          <p:spPr bwMode="auto">
            <a:xfrm>
              <a:off x="6659563" y="2349500"/>
              <a:ext cx="433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900">
                  <a:latin typeface="Meiryo UI" panose="020B0604030504040204" pitchFamily="50" charset="-128"/>
                  <a:ea typeface="Meiryo UI" panose="020B0604030504040204" pitchFamily="50" charset="-128"/>
                </a:rPr>
                <a:t>県外</a:t>
              </a:r>
              <a:endParaRPr lang="en-US" altLang="ja-JP" sz="9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900">
                  <a:latin typeface="Meiryo UI" panose="020B0604030504040204" pitchFamily="50" charset="-128"/>
                  <a:ea typeface="Meiryo UI" panose="020B0604030504040204" pitchFamily="50" charset="-128"/>
                </a:rPr>
                <a:t>企業</a:t>
              </a:r>
            </a:p>
          </p:txBody>
        </p:sp>
      </p:grpSp>
      <p:sp>
        <p:nvSpPr>
          <p:cNvPr id="51" name="右矢印 50"/>
          <p:cNvSpPr/>
          <p:nvPr/>
        </p:nvSpPr>
        <p:spPr>
          <a:xfrm>
            <a:off x="3203575" y="3213100"/>
            <a:ext cx="936625" cy="2159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64543" name="テキスト ボックス 18"/>
          <p:cNvSpPr txBox="1">
            <a:spLocks noChangeArrowheads="1"/>
          </p:cNvSpPr>
          <p:nvPr/>
        </p:nvSpPr>
        <p:spPr bwMode="auto">
          <a:xfrm>
            <a:off x="4284663" y="3068638"/>
            <a:ext cx="792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県内</a:t>
            </a:r>
            <a:endParaRPr lang="en-US" altLang="ja-JP" sz="18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企業</a:t>
            </a:r>
          </a:p>
        </p:txBody>
      </p:sp>
      <p:sp>
        <p:nvSpPr>
          <p:cNvPr id="53" name="円/楕円 52"/>
          <p:cNvSpPr/>
          <p:nvPr/>
        </p:nvSpPr>
        <p:spPr>
          <a:xfrm>
            <a:off x="4067175" y="2997200"/>
            <a:ext cx="1223963" cy="7207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64545" name="テキスト ボックス 18"/>
          <p:cNvSpPr txBox="1">
            <a:spLocks noChangeArrowheads="1"/>
          </p:cNvSpPr>
          <p:nvPr/>
        </p:nvSpPr>
        <p:spPr bwMode="auto">
          <a:xfrm>
            <a:off x="7164388" y="1989138"/>
            <a:ext cx="792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a:t>
            </a:r>
            <a:endParaRPr lang="en-US" altLang="ja-JP" sz="18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a:t>
            </a:r>
          </a:p>
        </p:txBody>
      </p:sp>
      <p:sp>
        <p:nvSpPr>
          <p:cNvPr id="64546" name="テキスト ボックス 18"/>
          <p:cNvSpPr txBox="1">
            <a:spLocks noChangeArrowheads="1"/>
          </p:cNvSpPr>
          <p:nvPr/>
        </p:nvSpPr>
        <p:spPr bwMode="auto">
          <a:xfrm>
            <a:off x="7164388" y="3213100"/>
            <a:ext cx="7921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a:t>
            </a:r>
            <a:endParaRPr lang="en-US" altLang="ja-JP" sz="18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a:t>
            </a:r>
          </a:p>
        </p:txBody>
      </p:sp>
      <p:sp>
        <p:nvSpPr>
          <p:cNvPr id="64547" name="テキスト ボックス 18"/>
          <p:cNvSpPr txBox="1">
            <a:spLocks noChangeArrowheads="1"/>
          </p:cNvSpPr>
          <p:nvPr/>
        </p:nvSpPr>
        <p:spPr bwMode="auto">
          <a:xfrm>
            <a:off x="7092950" y="2636838"/>
            <a:ext cx="2051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200">
                <a:solidFill>
                  <a:srgbClr val="FF0000"/>
                </a:solidFill>
                <a:latin typeface="Meiryo UI" panose="020B0604030504040204" pitchFamily="50" charset="-128"/>
                <a:ea typeface="Meiryo UI" panose="020B0604030504040204" pitchFamily="50" charset="-128"/>
              </a:rPr>
              <a:t>地域内取引を増やすことで基礎素材まで取引の連鎖を</a:t>
            </a:r>
            <a:endParaRPr lang="en-US" altLang="ja-JP" sz="1200">
              <a:solidFill>
                <a:srgbClr val="FF0000"/>
              </a:solidFill>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200">
                <a:solidFill>
                  <a:srgbClr val="FF0000"/>
                </a:solidFill>
                <a:latin typeface="Meiryo UI" panose="020B0604030504040204" pitchFamily="50" charset="-128"/>
                <a:ea typeface="Meiryo UI" panose="020B0604030504040204" pitchFamily="50" charset="-128"/>
              </a:rPr>
              <a:t>さかのぼることができる</a:t>
            </a:r>
          </a:p>
        </p:txBody>
      </p:sp>
    </p:spTree>
    <p:extLst>
      <p:ext uri="{BB962C8B-B14F-4D97-AF65-F5344CB8AC3E}">
        <p14:creationId xmlns:p14="http://schemas.microsoft.com/office/powerpoint/2010/main" val="19655008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タイトル 1"/>
          <p:cNvSpPr>
            <a:spLocks noGrp="1"/>
          </p:cNvSpPr>
          <p:nvPr>
            <p:ph type="title"/>
          </p:nvPr>
        </p:nvSpPr>
        <p:spPr/>
        <p:txBody>
          <a:bodyPr>
            <a:normAutofit/>
          </a:bodyPr>
          <a:lstStyle/>
          <a:p>
            <a:r>
              <a:rPr lang="ja-JP" altLang="ja-JP" sz="3600">
                <a:latin typeface="Meiryo UI" panose="020B0604030504040204" pitchFamily="50" charset="-128"/>
                <a:ea typeface="Meiryo UI" panose="020B0604030504040204" pitchFamily="50" charset="-128"/>
              </a:rPr>
              <a:t>高知県におけるざるの目縮小</a:t>
            </a:r>
            <a:br>
              <a:rPr lang="en-US" altLang="ja-JP" sz="3600">
                <a:latin typeface="Meiryo UI" panose="020B0604030504040204" pitchFamily="50" charset="-128"/>
                <a:ea typeface="Meiryo UI" panose="020B0604030504040204" pitchFamily="50" charset="-128"/>
              </a:rPr>
            </a:br>
            <a:r>
              <a:rPr lang="ja-JP" altLang="ja-JP" sz="3600">
                <a:latin typeface="Meiryo UI" panose="020B0604030504040204" pitchFamily="50" charset="-128"/>
                <a:ea typeface="Meiryo UI" panose="020B0604030504040204" pitchFamily="50" charset="-128"/>
              </a:rPr>
              <a:t>（自給率向上）対策の量的効果</a:t>
            </a:r>
            <a:endParaRPr lang="ja-JP" altLang="en-US" sz="3600">
              <a:latin typeface="Meiryo UI" panose="020B0604030504040204" pitchFamily="50" charset="-128"/>
              <a:ea typeface="Meiryo UI" panose="020B0604030504040204" pitchFamily="50" charset="-128"/>
            </a:endParaRPr>
          </a:p>
        </p:txBody>
      </p:sp>
      <p:graphicFrame>
        <p:nvGraphicFramePr>
          <p:cNvPr id="6" name="コンテンツ プレースホルダ 5"/>
          <p:cNvGraphicFramePr>
            <a:graphicFrameLocks noGrp="1"/>
          </p:cNvGraphicFramePr>
          <p:nvPr>
            <p:ph idx="1"/>
          </p:nvPr>
        </p:nvGraphicFramePr>
        <p:xfrm>
          <a:off x="457200" y="1828800"/>
          <a:ext cx="8229600" cy="2493981"/>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640050">
                <a:tc>
                  <a:txBody>
                    <a:bodyPr/>
                    <a:lstStyle/>
                    <a:p>
                      <a:r>
                        <a:rPr kumimoji="1" lang="ja-JP" altLang="en-US" sz="1800" dirty="0">
                          <a:latin typeface="Meiryo UI" pitchFamily="50" charset="-128"/>
                          <a:ea typeface="Meiryo UI" pitchFamily="50" charset="-128"/>
                          <a:cs typeface="Meiryo UI" pitchFamily="50" charset="-128"/>
                        </a:rPr>
                        <a:t>飲食料品</a:t>
                      </a:r>
                    </a:p>
                  </a:txBody>
                  <a:tcPr marT="45713" marB="45713"/>
                </a:tc>
                <a:tc>
                  <a:txBody>
                    <a:bodyPr/>
                    <a:lstStyle/>
                    <a:p>
                      <a:r>
                        <a:rPr kumimoji="1" lang="ja-JP" altLang="en-US" sz="1800" dirty="0">
                          <a:latin typeface="Meiryo UI" pitchFamily="50" charset="-128"/>
                          <a:ea typeface="Meiryo UI" pitchFamily="50" charset="-128"/>
                          <a:cs typeface="Meiryo UI" pitchFamily="50" charset="-128"/>
                        </a:rPr>
                        <a:t>自給率（通常）</a:t>
                      </a:r>
                    </a:p>
                  </a:txBody>
                  <a:tcPr marT="45713" marB="45713"/>
                </a:tc>
                <a:tc>
                  <a:txBody>
                    <a:bodyPr/>
                    <a:lstStyle/>
                    <a:p>
                      <a:r>
                        <a:rPr kumimoji="1" lang="ja-JP" altLang="en-US" sz="1800" dirty="0">
                          <a:latin typeface="Meiryo UI" pitchFamily="50" charset="-128"/>
                          <a:ea typeface="Meiryo UI" pitchFamily="50" charset="-128"/>
                          <a:cs typeface="Meiryo UI" pitchFamily="50" charset="-128"/>
                        </a:rPr>
                        <a:t>自給率（</a:t>
                      </a:r>
                      <a:r>
                        <a:rPr kumimoji="1" lang="en-US" altLang="ja-JP" sz="1800" dirty="0">
                          <a:latin typeface="Meiryo UI" pitchFamily="50" charset="-128"/>
                          <a:ea typeface="Meiryo UI" pitchFamily="50" charset="-128"/>
                          <a:cs typeface="Meiryo UI" pitchFamily="50" charset="-128"/>
                        </a:rPr>
                        <a:t>10%</a:t>
                      </a:r>
                      <a:r>
                        <a:rPr kumimoji="1" lang="ja-JP" altLang="en-US" sz="1800" dirty="0">
                          <a:latin typeface="Meiryo UI" pitchFamily="50" charset="-128"/>
                          <a:ea typeface="Meiryo UI" pitchFamily="50" charset="-128"/>
                          <a:cs typeface="Meiryo UI" pitchFamily="50" charset="-128"/>
                        </a:rPr>
                        <a:t>改善）</a:t>
                      </a:r>
                    </a:p>
                  </a:txBody>
                  <a:tcPr marT="45713" marB="45713"/>
                </a:tc>
                <a:tc>
                  <a:txBody>
                    <a:bodyPr/>
                    <a:lstStyle/>
                    <a:p>
                      <a:r>
                        <a:rPr kumimoji="1" lang="ja-JP" altLang="en-US" sz="1800" dirty="0">
                          <a:latin typeface="Meiryo UI" pitchFamily="50" charset="-128"/>
                          <a:ea typeface="Meiryo UI" pitchFamily="50" charset="-128"/>
                          <a:cs typeface="Meiryo UI" pitchFamily="50" charset="-128"/>
                        </a:rPr>
                        <a:t>差分</a:t>
                      </a:r>
                    </a:p>
                  </a:txBody>
                  <a:tcPr marT="45713" marB="45713"/>
                </a:tc>
                <a:extLst>
                  <a:ext uri="{0D108BD9-81ED-4DB2-BD59-A6C34878D82A}">
                    <a16:rowId xmlns:a16="http://schemas.microsoft.com/office/drawing/2014/main" val="10000"/>
                  </a:ext>
                </a:extLst>
              </a:tr>
              <a:tr h="370783">
                <a:tc>
                  <a:txBody>
                    <a:bodyPr/>
                    <a:lstStyle/>
                    <a:p>
                      <a:pPr algn="ctr"/>
                      <a:r>
                        <a:rPr kumimoji="1" lang="ja-JP" altLang="en-US" sz="1800" dirty="0">
                          <a:latin typeface="Meiryo UI" pitchFamily="50" charset="-128"/>
                          <a:ea typeface="Meiryo UI" pitchFamily="50" charset="-128"/>
                          <a:cs typeface="Meiryo UI" pitchFamily="50" charset="-128"/>
                        </a:rPr>
                        <a:t>自給率（平均）</a:t>
                      </a:r>
                    </a:p>
                  </a:txBody>
                  <a:tcPr marT="45713" marB="45713"/>
                </a:tc>
                <a:tc>
                  <a:txBody>
                    <a:bodyPr/>
                    <a:lstStyle/>
                    <a:p>
                      <a:pPr algn="ctr"/>
                      <a:r>
                        <a:rPr kumimoji="1" lang="en-US" altLang="ja-JP" sz="1800" dirty="0">
                          <a:latin typeface="Meiryo UI" pitchFamily="50" charset="-128"/>
                          <a:ea typeface="Meiryo UI" pitchFamily="50" charset="-128"/>
                          <a:cs typeface="Meiryo UI" pitchFamily="50" charset="-128"/>
                        </a:rPr>
                        <a:t>53.4%</a:t>
                      </a:r>
                      <a:endParaRPr kumimoji="1" lang="ja-JP" altLang="en-US" sz="1800" dirty="0">
                        <a:latin typeface="Meiryo UI" pitchFamily="50" charset="-128"/>
                        <a:ea typeface="Meiryo UI" pitchFamily="50" charset="-128"/>
                        <a:cs typeface="Meiryo UI" pitchFamily="50" charset="-128"/>
                      </a:endParaRPr>
                    </a:p>
                  </a:txBody>
                  <a:tcPr marT="45713" marB="45713"/>
                </a:tc>
                <a:tc>
                  <a:txBody>
                    <a:bodyPr/>
                    <a:lstStyle/>
                    <a:p>
                      <a:pPr algn="ctr"/>
                      <a:r>
                        <a:rPr kumimoji="1" lang="en-US" altLang="ja-JP" sz="1800" dirty="0">
                          <a:latin typeface="Meiryo UI" pitchFamily="50" charset="-128"/>
                          <a:ea typeface="Meiryo UI" pitchFamily="50" charset="-128"/>
                          <a:cs typeface="Meiryo UI" pitchFamily="50" charset="-128"/>
                        </a:rPr>
                        <a:t>56.6%</a:t>
                      </a:r>
                      <a:endParaRPr kumimoji="1" lang="ja-JP" altLang="en-US" sz="1800" dirty="0">
                        <a:latin typeface="Meiryo UI" pitchFamily="50" charset="-128"/>
                        <a:ea typeface="Meiryo UI" pitchFamily="50" charset="-128"/>
                        <a:cs typeface="Meiryo UI" pitchFamily="50" charset="-128"/>
                      </a:endParaRPr>
                    </a:p>
                  </a:txBody>
                  <a:tcPr marT="45713" marB="45713"/>
                </a:tc>
                <a:tc>
                  <a:txBody>
                    <a:bodyPr/>
                    <a:lstStyle/>
                    <a:p>
                      <a:pPr algn="ctr"/>
                      <a:r>
                        <a:rPr kumimoji="1" lang="en-US" altLang="ja-JP" sz="1800" dirty="0">
                          <a:solidFill>
                            <a:srgbClr val="FF0000"/>
                          </a:solidFill>
                          <a:latin typeface="Meiryo UI" pitchFamily="50" charset="-128"/>
                          <a:ea typeface="Meiryo UI" pitchFamily="50" charset="-128"/>
                          <a:cs typeface="Meiryo UI" pitchFamily="50" charset="-128"/>
                        </a:rPr>
                        <a:t>+3.2%</a:t>
                      </a:r>
                      <a:endParaRPr kumimoji="1" lang="ja-JP" altLang="en-US" sz="1800" dirty="0">
                        <a:solidFill>
                          <a:srgbClr val="FF0000"/>
                        </a:solidFill>
                        <a:latin typeface="Meiryo UI" pitchFamily="50" charset="-128"/>
                        <a:ea typeface="Meiryo UI" pitchFamily="50" charset="-128"/>
                        <a:cs typeface="Meiryo UI" pitchFamily="50" charset="-128"/>
                      </a:endParaRPr>
                    </a:p>
                  </a:txBody>
                  <a:tcPr marT="45713" marB="45713"/>
                </a:tc>
                <a:extLst>
                  <a:ext uri="{0D108BD9-81ED-4DB2-BD59-A6C34878D82A}">
                    <a16:rowId xmlns:a16="http://schemas.microsoft.com/office/drawing/2014/main" val="10001"/>
                  </a:ext>
                </a:extLst>
              </a:tr>
              <a:tr h="370783">
                <a:tc>
                  <a:txBody>
                    <a:bodyPr/>
                    <a:lstStyle/>
                    <a:p>
                      <a:r>
                        <a:rPr kumimoji="1" lang="ja-JP" altLang="en-US" sz="1800" dirty="0">
                          <a:latin typeface="Meiryo UI" pitchFamily="50" charset="-128"/>
                          <a:ea typeface="Meiryo UI" pitchFamily="50" charset="-128"/>
                          <a:cs typeface="Meiryo UI" pitchFamily="50" charset="-128"/>
                        </a:rPr>
                        <a:t>直接効果</a:t>
                      </a:r>
                    </a:p>
                  </a:txBody>
                  <a:tcPr marT="45713" marB="45713"/>
                </a:tc>
                <a:tc>
                  <a:txBody>
                    <a:bodyPr/>
                    <a:lstStyle/>
                    <a:p>
                      <a:pPr algn="ctr"/>
                      <a:r>
                        <a:rPr kumimoji="1" lang="en-US" altLang="ja-JP" sz="1800" dirty="0">
                          <a:latin typeface="Meiryo UI" pitchFamily="50" charset="-128"/>
                          <a:ea typeface="Meiryo UI" pitchFamily="50" charset="-128"/>
                          <a:cs typeface="Meiryo UI" pitchFamily="50" charset="-128"/>
                        </a:rPr>
                        <a:t>100.0</a:t>
                      </a:r>
                      <a:endParaRPr kumimoji="1" lang="ja-JP" altLang="en-US" sz="1800" dirty="0">
                        <a:latin typeface="Meiryo UI" pitchFamily="50" charset="-128"/>
                        <a:ea typeface="Meiryo UI" pitchFamily="50" charset="-128"/>
                        <a:cs typeface="Meiryo UI" pitchFamily="50" charset="-128"/>
                      </a:endParaRPr>
                    </a:p>
                  </a:txBody>
                  <a:tcPr marT="45713" marB="45713"/>
                </a:tc>
                <a:tc>
                  <a:txBody>
                    <a:bodyPr/>
                    <a:lstStyle/>
                    <a:p>
                      <a:pPr algn="ctr"/>
                      <a:r>
                        <a:rPr kumimoji="1" lang="en-US" altLang="ja-JP" sz="1800" dirty="0">
                          <a:latin typeface="Meiryo UI" pitchFamily="50" charset="-128"/>
                          <a:ea typeface="Meiryo UI" pitchFamily="50" charset="-128"/>
                          <a:cs typeface="Meiryo UI" pitchFamily="50" charset="-128"/>
                        </a:rPr>
                        <a:t>100.0</a:t>
                      </a:r>
                      <a:endParaRPr kumimoji="1" lang="ja-JP" altLang="en-US" sz="1800" dirty="0">
                        <a:latin typeface="Meiryo UI" pitchFamily="50" charset="-128"/>
                        <a:ea typeface="Meiryo UI" pitchFamily="50" charset="-128"/>
                        <a:cs typeface="Meiryo UI" pitchFamily="50" charset="-128"/>
                      </a:endParaRPr>
                    </a:p>
                  </a:txBody>
                  <a:tcPr marT="45713" marB="45713"/>
                </a:tc>
                <a:tc>
                  <a:txBody>
                    <a:bodyPr/>
                    <a:lstStyle/>
                    <a:p>
                      <a:pPr algn="ctr"/>
                      <a:r>
                        <a:rPr kumimoji="1" lang="en-US" altLang="ja-JP" sz="1800" dirty="0">
                          <a:solidFill>
                            <a:srgbClr val="FF0000"/>
                          </a:solidFill>
                          <a:latin typeface="Meiryo UI" pitchFamily="50" charset="-128"/>
                          <a:ea typeface="Meiryo UI" pitchFamily="50" charset="-128"/>
                          <a:cs typeface="Meiryo UI" pitchFamily="50" charset="-128"/>
                        </a:rPr>
                        <a:t>0</a:t>
                      </a:r>
                      <a:endParaRPr kumimoji="1" lang="ja-JP" altLang="en-US" sz="1800" dirty="0">
                        <a:solidFill>
                          <a:srgbClr val="FF0000"/>
                        </a:solidFill>
                        <a:latin typeface="Meiryo UI" pitchFamily="50" charset="-128"/>
                        <a:ea typeface="Meiryo UI" pitchFamily="50" charset="-128"/>
                        <a:cs typeface="Meiryo UI" pitchFamily="50" charset="-128"/>
                      </a:endParaRPr>
                    </a:p>
                  </a:txBody>
                  <a:tcPr marT="45713" marB="45713"/>
                </a:tc>
                <a:extLst>
                  <a:ext uri="{0D108BD9-81ED-4DB2-BD59-A6C34878D82A}">
                    <a16:rowId xmlns:a16="http://schemas.microsoft.com/office/drawing/2014/main" val="10002"/>
                  </a:ext>
                </a:extLst>
              </a:tr>
              <a:tr h="370783">
                <a:tc>
                  <a:txBody>
                    <a:bodyPr/>
                    <a:lstStyle/>
                    <a:p>
                      <a:r>
                        <a:rPr kumimoji="1" lang="ja-JP" altLang="en-US" sz="1800" dirty="0">
                          <a:latin typeface="Meiryo UI" pitchFamily="50" charset="-128"/>
                          <a:ea typeface="Meiryo UI" pitchFamily="50" charset="-128"/>
                          <a:cs typeface="Meiryo UI" pitchFamily="50" charset="-128"/>
                        </a:rPr>
                        <a:t>第</a:t>
                      </a:r>
                      <a:r>
                        <a:rPr kumimoji="1" lang="en-US" altLang="ja-JP" sz="1800" dirty="0">
                          <a:latin typeface="Meiryo UI" pitchFamily="50" charset="-128"/>
                          <a:ea typeface="Meiryo UI" pitchFamily="50" charset="-128"/>
                          <a:cs typeface="Meiryo UI" pitchFamily="50" charset="-128"/>
                        </a:rPr>
                        <a:t>1</a:t>
                      </a:r>
                      <a:r>
                        <a:rPr kumimoji="1" lang="ja-JP" altLang="en-US" sz="1800" dirty="0">
                          <a:latin typeface="Meiryo UI" pitchFamily="50" charset="-128"/>
                          <a:ea typeface="Meiryo UI" pitchFamily="50" charset="-128"/>
                          <a:cs typeface="Meiryo UI" pitchFamily="50" charset="-128"/>
                        </a:rPr>
                        <a:t>次間接効果</a:t>
                      </a:r>
                    </a:p>
                  </a:txBody>
                  <a:tcPr marT="45713" marB="45713"/>
                </a:tc>
                <a:tc>
                  <a:txBody>
                    <a:bodyPr/>
                    <a:lstStyle/>
                    <a:p>
                      <a:pPr algn="ctr"/>
                      <a:r>
                        <a:rPr kumimoji="1" lang="en-US" altLang="ja-JP" sz="1800" dirty="0">
                          <a:latin typeface="Meiryo UI" pitchFamily="50" charset="-128"/>
                          <a:ea typeface="Meiryo UI" pitchFamily="50" charset="-128"/>
                          <a:cs typeface="Meiryo UI" pitchFamily="50" charset="-128"/>
                        </a:rPr>
                        <a:t>53.9</a:t>
                      </a:r>
                      <a:endParaRPr kumimoji="1" lang="ja-JP" altLang="en-US" sz="1800" dirty="0">
                        <a:latin typeface="Meiryo UI" pitchFamily="50" charset="-128"/>
                        <a:ea typeface="Meiryo UI" pitchFamily="50" charset="-128"/>
                        <a:cs typeface="Meiryo UI" pitchFamily="50" charset="-128"/>
                      </a:endParaRPr>
                    </a:p>
                  </a:txBody>
                  <a:tcPr marT="45713" marB="45713"/>
                </a:tc>
                <a:tc>
                  <a:txBody>
                    <a:bodyPr/>
                    <a:lstStyle/>
                    <a:p>
                      <a:pPr algn="ctr"/>
                      <a:r>
                        <a:rPr kumimoji="1" lang="en-US" altLang="ja-JP" sz="1800" dirty="0">
                          <a:latin typeface="Meiryo UI" pitchFamily="50" charset="-128"/>
                          <a:ea typeface="Meiryo UI" pitchFamily="50" charset="-128"/>
                          <a:cs typeface="Meiryo UI" pitchFamily="50" charset="-128"/>
                        </a:rPr>
                        <a:t>61.0</a:t>
                      </a:r>
                      <a:endParaRPr kumimoji="1" lang="ja-JP" altLang="en-US" sz="1800" dirty="0">
                        <a:latin typeface="Meiryo UI" pitchFamily="50" charset="-128"/>
                        <a:ea typeface="Meiryo UI" pitchFamily="50" charset="-128"/>
                        <a:cs typeface="Meiryo UI" pitchFamily="50" charset="-128"/>
                      </a:endParaRPr>
                    </a:p>
                  </a:txBody>
                  <a:tcPr marT="45713" marB="45713"/>
                </a:tc>
                <a:tc>
                  <a:txBody>
                    <a:bodyPr/>
                    <a:lstStyle/>
                    <a:p>
                      <a:pPr algn="ctr"/>
                      <a:r>
                        <a:rPr kumimoji="1" lang="en-US" altLang="ja-JP" sz="1800" dirty="0">
                          <a:solidFill>
                            <a:srgbClr val="FF0000"/>
                          </a:solidFill>
                          <a:latin typeface="Meiryo UI" pitchFamily="50" charset="-128"/>
                          <a:ea typeface="Meiryo UI" pitchFamily="50" charset="-128"/>
                          <a:cs typeface="Meiryo UI" pitchFamily="50" charset="-128"/>
                        </a:rPr>
                        <a:t>+7.1</a:t>
                      </a:r>
                      <a:endParaRPr kumimoji="1" lang="ja-JP" altLang="en-US" sz="1800" dirty="0">
                        <a:solidFill>
                          <a:srgbClr val="FF0000"/>
                        </a:solidFill>
                        <a:latin typeface="Meiryo UI" pitchFamily="50" charset="-128"/>
                        <a:ea typeface="Meiryo UI" pitchFamily="50" charset="-128"/>
                        <a:cs typeface="Meiryo UI" pitchFamily="50" charset="-128"/>
                      </a:endParaRPr>
                    </a:p>
                  </a:txBody>
                  <a:tcPr marT="45713" marB="45713"/>
                </a:tc>
                <a:extLst>
                  <a:ext uri="{0D108BD9-81ED-4DB2-BD59-A6C34878D82A}">
                    <a16:rowId xmlns:a16="http://schemas.microsoft.com/office/drawing/2014/main" val="10003"/>
                  </a:ext>
                </a:extLst>
              </a:tr>
              <a:tr h="370783">
                <a:tc>
                  <a:txBody>
                    <a:bodyPr/>
                    <a:lstStyle/>
                    <a:p>
                      <a:r>
                        <a:rPr kumimoji="1" lang="ja-JP" altLang="en-US" sz="1800" dirty="0">
                          <a:latin typeface="Meiryo UI" pitchFamily="50" charset="-128"/>
                          <a:ea typeface="Meiryo UI" pitchFamily="50" charset="-128"/>
                          <a:cs typeface="Meiryo UI" pitchFamily="50" charset="-128"/>
                        </a:rPr>
                        <a:t>第</a:t>
                      </a:r>
                      <a:r>
                        <a:rPr kumimoji="1" lang="en-US" altLang="ja-JP" sz="1800" dirty="0">
                          <a:latin typeface="Meiryo UI" pitchFamily="50" charset="-128"/>
                          <a:ea typeface="Meiryo UI" pitchFamily="50" charset="-128"/>
                          <a:cs typeface="Meiryo UI" pitchFamily="50" charset="-128"/>
                        </a:rPr>
                        <a:t>2</a:t>
                      </a:r>
                      <a:r>
                        <a:rPr kumimoji="1" lang="ja-JP" altLang="en-US" sz="1800" dirty="0">
                          <a:latin typeface="Meiryo UI" pitchFamily="50" charset="-128"/>
                          <a:ea typeface="Meiryo UI" pitchFamily="50" charset="-128"/>
                          <a:cs typeface="Meiryo UI" pitchFamily="50" charset="-128"/>
                        </a:rPr>
                        <a:t>次間接効果</a:t>
                      </a:r>
                    </a:p>
                  </a:txBody>
                  <a:tcPr marT="45713" marB="45713"/>
                </a:tc>
                <a:tc>
                  <a:txBody>
                    <a:bodyPr/>
                    <a:lstStyle/>
                    <a:p>
                      <a:pPr algn="ctr"/>
                      <a:r>
                        <a:rPr kumimoji="1" lang="en-US" altLang="ja-JP" sz="1800" dirty="0">
                          <a:latin typeface="Meiryo UI" pitchFamily="50" charset="-128"/>
                          <a:ea typeface="Meiryo UI" pitchFamily="50" charset="-128"/>
                          <a:cs typeface="Meiryo UI" pitchFamily="50" charset="-128"/>
                        </a:rPr>
                        <a:t>18.5</a:t>
                      </a:r>
                      <a:endParaRPr kumimoji="1" lang="ja-JP" altLang="en-US" sz="1800" dirty="0">
                        <a:latin typeface="Meiryo UI" pitchFamily="50" charset="-128"/>
                        <a:ea typeface="Meiryo UI" pitchFamily="50" charset="-128"/>
                        <a:cs typeface="Meiryo UI" pitchFamily="50" charset="-128"/>
                      </a:endParaRPr>
                    </a:p>
                  </a:txBody>
                  <a:tcPr marT="45713" marB="45713"/>
                </a:tc>
                <a:tc>
                  <a:txBody>
                    <a:bodyPr/>
                    <a:lstStyle/>
                    <a:p>
                      <a:pPr algn="ctr"/>
                      <a:r>
                        <a:rPr kumimoji="1" lang="en-US" altLang="ja-JP" sz="1800" dirty="0">
                          <a:latin typeface="Meiryo UI" pitchFamily="50" charset="-128"/>
                          <a:ea typeface="Meiryo UI" pitchFamily="50" charset="-128"/>
                          <a:cs typeface="Meiryo UI" pitchFamily="50" charset="-128"/>
                        </a:rPr>
                        <a:t>21.6</a:t>
                      </a:r>
                      <a:endParaRPr kumimoji="1" lang="ja-JP" altLang="en-US" sz="1800" dirty="0">
                        <a:latin typeface="Meiryo UI" pitchFamily="50" charset="-128"/>
                        <a:ea typeface="Meiryo UI" pitchFamily="50" charset="-128"/>
                        <a:cs typeface="Meiryo UI" pitchFamily="50" charset="-128"/>
                      </a:endParaRPr>
                    </a:p>
                  </a:txBody>
                  <a:tcPr marT="45713" marB="45713"/>
                </a:tc>
                <a:tc>
                  <a:txBody>
                    <a:bodyPr/>
                    <a:lstStyle/>
                    <a:p>
                      <a:pPr algn="ctr"/>
                      <a:r>
                        <a:rPr kumimoji="1" lang="en-US" altLang="ja-JP" sz="1800" dirty="0">
                          <a:solidFill>
                            <a:srgbClr val="FF0000"/>
                          </a:solidFill>
                          <a:latin typeface="Meiryo UI" pitchFamily="50" charset="-128"/>
                          <a:ea typeface="Meiryo UI" pitchFamily="50" charset="-128"/>
                          <a:cs typeface="Meiryo UI" pitchFamily="50" charset="-128"/>
                        </a:rPr>
                        <a:t>+3.1</a:t>
                      </a:r>
                      <a:endParaRPr kumimoji="1" lang="ja-JP" altLang="en-US" sz="1800" dirty="0">
                        <a:solidFill>
                          <a:srgbClr val="FF0000"/>
                        </a:solidFill>
                        <a:latin typeface="Meiryo UI" pitchFamily="50" charset="-128"/>
                        <a:ea typeface="Meiryo UI" pitchFamily="50" charset="-128"/>
                        <a:cs typeface="Meiryo UI" pitchFamily="50" charset="-128"/>
                      </a:endParaRPr>
                    </a:p>
                  </a:txBody>
                  <a:tcPr marT="45713" marB="45713"/>
                </a:tc>
                <a:extLst>
                  <a:ext uri="{0D108BD9-81ED-4DB2-BD59-A6C34878D82A}">
                    <a16:rowId xmlns:a16="http://schemas.microsoft.com/office/drawing/2014/main" val="10004"/>
                  </a:ext>
                </a:extLst>
              </a:tr>
              <a:tr h="370783">
                <a:tc>
                  <a:txBody>
                    <a:bodyPr/>
                    <a:lstStyle/>
                    <a:p>
                      <a:r>
                        <a:rPr kumimoji="1" lang="ja-JP" altLang="en-US" sz="1800" dirty="0">
                          <a:latin typeface="Meiryo UI" pitchFamily="50" charset="-128"/>
                          <a:ea typeface="Meiryo UI" pitchFamily="50" charset="-128"/>
                          <a:cs typeface="Meiryo UI" pitchFamily="50" charset="-128"/>
                        </a:rPr>
                        <a:t>合計</a:t>
                      </a:r>
                    </a:p>
                  </a:txBody>
                  <a:tcPr marT="45713" marB="45713"/>
                </a:tc>
                <a:tc>
                  <a:txBody>
                    <a:bodyPr/>
                    <a:lstStyle/>
                    <a:p>
                      <a:pPr algn="ctr"/>
                      <a:r>
                        <a:rPr kumimoji="1" lang="en-US" altLang="ja-JP" sz="1800" dirty="0">
                          <a:latin typeface="Meiryo UI" pitchFamily="50" charset="-128"/>
                          <a:ea typeface="Meiryo UI" pitchFamily="50" charset="-128"/>
                          <a:cs typeface="Meiryo UI" pitchFamily="50" charset="-128"/>
                        </a:rPr>
                        <a:t>172.4</a:t>
                      </a:r>
                      <a:endParaRPr kumimoji="1" lang="ja-JP" altLang="en-US" sz="1800" dirty="0">
                        <a:latin typeface="Meiryo UI" pitchFamily="50" charset="-128"/>
                        <a:ea typeface="Meiryo UI" pitchFamily="50" charset="-128"/>
                        <a:cs typeface="Meiryo UI" pitchFamily="50" charset="-128"/>
                      </a:endParaRPr>
                    </a:p>
                  </a:txBody>
                  <a:tcPr marT="45713" marB="45713"/>
                </a:tc>
                <a:tc>
                  <a:txBody>
                    <a:bodyPr/>
                    <a:lstStyle/>
                    <a:p>
                      <a:pPr algn="ctr"/>
                      <a:r>
                        <a:rPr kumimoji="1" lang="en-US" altLang="ja-JP" sz="1800" dirty="0">
                          <a:latin typeface="Meiryo UI" pitchFamily="50" charset="-128"/>
                          <a:ea typeface="Meiryo UI" pitchFamily="50" charset="-128"/>
                          <a:cs typeface="Meiryo UI" pitchFamily="50" charset="-128"/>
                        </a:rPr>
                        <a:t>182.6</a:t>
                      </a:r>
                      <a:endParaRPr kumimoji="1" lang="ja-JP" altLang="en-US" sz="1800" dirty="0">
                        <a:latin typeface="Meiryo UI" pitchFamily="50" charset="-128"/>
                        <a:ea typeface="Meiryo UI" pitchFamily="50" charset="-128"/>
                        <a:cs typeface="Meiryo UI" pitchFamily="50" charset="-128"/>
                      </a:endParaRPr>
                    </a:p>
                  </a:txBody>
                  <a:tcPr marT="45713" marB="45713"/>
                </a:tc>
                <a:tc>
                  <a:txBody>
                    <a:bodyPr/>
                    <a:lstStyle/>
                    <a:p>
                      <a:pPr algn="ctr"/>
                      <a:r>
                        <a:rPr kumimoji="1" lang="en-US" altLang="ja-JP" sz="1800" dirty="0">
                          <a:solidFill>
                            <a:srgbClr val="FF0000"/>
                          </a:solidFill>
                          <a:latin typeface="Meiryo UI" pitchFamily="50" charset="-128"/>
                          <a:ea typeface="Meiryo UI" pitchFamily="50" charset="-128"/>
                          <a:cs typeface="Meiryo UI" pitchFamily="50" charset="-128"/>
                        </a:rPr>
                        <a:t>+10.2</a:t>
                      </a:r>
                      <a:endParaRPr kumimoji="1" lang="ja-JP" altLang="en-US" sz="1800" dirty="0">
                        <a:solidFill>
                          <a:srgbClr val="FF0000"/>
                        </a:solidFill>
                        <a:latin typeface="Meiryo UI" pitchFamily="50" charset="-128"/>
                        <a:ea typeface="Meiryo UI" pitchFamily="50" charset="-128"/>
                        <a:cs typeface="Meiryo UI" pitchFamily="50" charset="-128"/>
                      </a:endParaRPr>
                    </a:p>
                  </a:txBody>
                  <a:tcPr marT="45713" marB="45713"/>
                </a:tc>
                <a:extLst>
                  <a:ext uri="{0D108BD9-81ED-4DB2-BD59-A6C34878D82A}">
                    <a16:rowId xmlns:a16="http://schemas.microsoft.com/office/drawing/2014/main" val="10005"/>
                  </a:ext>
                </a:extLst>
              </a:tr>
            </a:tbl>
          </a:graphicData>
        </a:graphic>
      </p:graphicFrame>
      <p:sp>
        <p:nvSpPr>
          <p:cNvPr id="65576"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fld id="{A263FDF8-B65A-45D5-AE88-6028ABCB6364}" type="slidenum">
              <a:rPr kumimoji="0" lang="en-US" altLang="ja-JP" sz="1000">
                <a:latin typeface="Arial" panose="020B0604020202020204" pitchFamily="34" charset="0"/>
              </a:rPr>
              <a:pPr eaLnBrk="1" hangingPunct="1">
                <a:spcBef>
                  <a:spcPct val="0"/>
                </a:spcBef>
                <a:buClrTx/>
                <a:buSzTx/>
                <a:buFontTx/>
                <a:buNone/>
              </a:pPr>
              <a:t>48</a:t>
            </a:fld>
            <a:endParaRPr kumimoji="0" lang="en-US" altLang="ja-JP" sz="1000">
              <a:latin typeface="Arial" panose="020B0604020202020204" pitchFamily="34" charset="0"/>
            </a:endParaRPr>
          </a:p>
        </p:txBody>
      </p:sp>
      <p:sp>
        <p:nvSpPr>
          <p:cNvPr id="65577" name="テキスト ボックス 36"/>
          <p:cNvSpPr txBox="1">
            <a:spLocks noChangeArrowheads="1"/>
          </p:cNvSpPr>
          <p:nvPr/>
        </p:nvSpPr>
        <p:spPr bwMode="auto">
          <a:xfrm>
            <a:off x="539750" y="4437063"/>
            <a:ext cx="81359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dirty="0">
                <a:latin typeface="Meiryo UI" panose="020B0604030504040204" pitchFamily="50" charset="-128"/>
                <a:ea typeface="Meiryo UI" panose="020B0604030504040204" pitchFamily="50" charset="-128"/>
              </a:rPr>
              <a:t>同じ</a:t>
            </a:r>
            <a:r>
              <a:rPr lang="en-US" altLang="ja-JP" sz="1800" dirty="0">
                <a:latin typeface="Meiryo UI" panose="020B0604030504040204" pitchFamily="50" charset="-128"/>
                <a:ea typeface="Meiryo UI" panose="020B0604030504040204" pitchFamily="50" charset="-128"/>
              </a:rPr>
              <a:t>100</a:t>
            </a:r>
            <a:r>
              <a:rPr lang="ja-JP" altLang="en-US" sz="1800" dirty="0">
                <a:latin typeface="Meiryo UI" panose="020B0604030504040204" pitchFamily="50" charset="-128"/>
                <a:ea typeface="Meiryo UI" panose="020B0604030504040204" pitchFamily="50" charset="-128"/>
              </a:rPr>
              <a:t>単位の最終需要の増加があった場合、自給率が</a:t>
            </a:r>
            <a:r>
              <a:rPr lang="en-US" altLang="ja-JP" sz="1800" dirty="0">
                <a:latin typeface="Meiryo UI" panose="020B0604030504040204" pitchFamily="50" charset="-128"/>
                <a:ea typeface="Meiryo UI" panose="020B0604030504040204" pitchFamily="50" charset="-128"/>
              </a:rPr>
              <a:t>10%</a:t>
            </a:r>
            <a:r>
              <a:rPr lang="ja-JP" altLang="en-US" sz="1800" dirty="0">
                <a:latin typeface="Meiryo UI" panose="020B0604030504040204" pitchFamily="50" charset="-128"/>
                <a:ea typeface="Meiryo UI" panose="020B0604030504040204" pitchFamily="50" charset="-128"/>
              </a:rPr>
              <a:t>改善すると</a:t>
            </a:r>
            <a:endParaRPr lang="en-US" altLang="ja-JP" sz="1800" dirty="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dirty="0">
                <a:latin typeface="Meiryo UI" panose="020B0604030504040204" pitchFamily="50" charset="-128"/>
                <a:ea typeface="Meiryo UI" panose="020B0604030504040204" pitchFamily="50" charset="-128"/>
              </a:rPr>
              <a:t>・第</a:t>
            </a:r>
            <a:r>
              <a:rPr lang="en-US" altLang="ja-JP" sz="1800" dirty="0">
                <a:latin typeface="Meiryo UI" panose="020B0604030504040204" pitchFamily="50" charset="-128"/>
                <a:ea typeface="Meiryo UI" panose="020B0604030504040204" pitchFamily="50" charset="-128"/>
              </a:rPr>
              <a:t>1</a:t>
            </a:r>
            <a:r>
              <a:rPr lang="ja-JP" altLang="en-US" sz="1800" dirty="0">
                <a:latin typeface="Meiryo UI" panose="020B0604030504040204" pitchFamily="50" charset="-128"/>
                <a:ea typeface="Meiryo UI" panose="020B0604030504040204" pitchFamily="50" charset="-128"/>
              </a:rPr>
              <a:t>次間接効果（原材料取引）で、</a:t>
            </a:r>
            <a:r>
              <a:rPr lang="en-US" altLang="ja-JP" sz="1800" dirty="0">
                <a:solidFill>
                  <a:srgbClr val="FF0000"/>
                </a:solidFill>
                <a:latin typeface="Meiryo UI" panose="020B0604030504040204" pitchFamily="50" charset="-128"/>
                <a:ea typeface="Meiryo UI" panose="020B0604030504040204" pitchFamily="50" charset="-128"/>
              </a:rPr>
              <a:t>7.1</a:t>
            </a:r>
            <a:r>
              <a:rPr lang="ja-JP" altLang="en-US" sz="1800" dirty="0">
                <a:solidFill>
                  <a:srgbClr val="FF0000"/>
                </a:solidFill>
                <a:latin typeface="Meiryo UI" panose="020B0604030504040204" pitchFamily="50" charset="-128"/>
                <a:ea typeface="Meiryo UI" panose="020B0604030504040204" pitchFamily="50" charset="-128"/>
              </a:rPr>
              <a:t>単位</a:t>
            </a:r>
            <a:r>
              <a:rPr lang="ja-JP" altLang="en-US" sz="1800" dirty="0">
                <a:latin typeface="Meiryo UI" panose="020B0604030504040204" pitchFamily="50" charset="-128"/>
                <a:ea typeface="Meiryo UI" panose="020B0604030504040204" pitchFamily="50" charset="-128"/>
              </a:rPr>
              <a:t>の効果が増加</a:t>
            </a:r>
            <a:endParaRPr lang="en-US" altLang="ja-JP" sz="1800" dirty="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dirty="0">
                <a:latin typeface="Meiryo UI" panose="020B0604030504040204" pitchFamily="50" charset="-128"/>
                <a:ea typeface="Meiryo UI" panose="020B0604030504040204" pitchFamily="50" charset="-128"/>
              </a:rPr>
              <a:t>・第</a:t>
            </a:r>
            <a:r>
              <a:rPr lang="en-US" altLang="ja-JP" sz="1800" dirty="0">
                <a:latin typeface="Meiryo UI" panose="020B0604030504040204" pitchFamily="50" charset="-128"/>
                <a:ea typeface="Meiryo UI" panose="020B0604030504040204" pitchFamily="50" charset="-128"/>
              </a:rPr>
              <a:t>2</a:t>
            </a:r>
            <a:r>
              <a:rPr lang="ja-JP" altLang="en-US" sz="1800" dirty="0">
                <a:latin typeface="Meiryo UI" panose="020B0604030504040204" pitchFamily="50" charset="-128"/>
                <a:ea typeface="Meiryo UI" panose="020B0604030504040204" pitchFamily="50" charset="-128"/>
              </a:rPr>
              <a:t>次間接効果（消費経由）で、</a:t>
            </a:r>
            <a:r>
              <a:rPr lang="en-US" altLang="ja-JP" sz="1800" dirty="0">
                <a:solidFill>
                  <a:srgbClr val="FF0000"/>
                </a:solidFill>
                <a:latin typeface="Meiryo UI" panose="020B0604030504040204" pitchFamily="50" charset="-128"/>
                <a:ea typeface="Meiryo UI" panose="020B0604030504040204" pitchFamily="50" charset="-128"/>
              </a:rPr>
              <a:t>3.1</a:t>
            </a:r>
            <a:r>
              <a:rPr lang="ja-JP" altLang="en-US" sz="1800" dirty="0">
                <a:solidFill>
                  <a:srgbClr val="FF0000"/>
                </a:solidFill>
                <a:latin typeface="Meiryo UI" panose="020B0604030504040204" pitchFamily="50" charset="-128"/>
                <a:ea typeface="Meiryo UI" panose="020B0604030504040204" pitchFamily="50" charset="-128"/>
              </a:rPr>
              <a:t>単位</a:t>
            </a:r>
            <a:r>
              <a:rPr lang="ja-JP" altLang="en-US" sz="1800" dirty="0">
                <a:latin typeface="Meiryo UI" panose="020B0604030504040204" pitchFamily="50" charset="-128"/>
                <a:ea typeface="Meiryo UI" panose="020B0604030504040204" pitchFamily="50" charset="-128"/>
              </a:rPr>
              <a:t>の効果が増加</a:t>
            </a:r>
            <a:endParaRPr lang="en-US" altLang="ja-JP" sz="1800" dirty="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dirty="0">
                <a:latin typeface="Meiryo UI" panose="020B0604030504040204" pitchFamily="50" charset="-128"/>
                <a:ea typeface="Meiryo UI" panose="020B0604030504040204" pitchFamily="50" charset="-128"/>
              </a:rPr>
              <a:t>・合計で</a:t>
            </a:r>
            <a:r>
              <a:rPr lang="en-US" altLang="ja-JP" sz="1800" dirty="0">
                <a:solidFill>
                  <a:srgbClr val="FF0000"/>
                </a:solidFill>
                <a:latin typeface="Meiryo UI" panose="020B0604030504040204" pitchFamily="50" charset="-128"/>
                <a:ea typeface="Meiryo UI" panose="020B0604030504040204" pitchFamily="50" charset="-128"/>
              </a:rPr>
              <a:t>10.2</a:t>
            </a:r>
            <a:r>
              <a:rPr lang="ja-JP" altLang="en-US" sz="1800" dirty="0">
                <a:solidFill>
                  <a:srgbClr val="FF0000"/>
                </a:solidFill>
                <a:latin typeface="Meiryo UI" panose="020B0604030504040204" pitchFamily="50" charset="-128"/>
                <a:ea typeface="Meiryo UI" panose="020B0604030504040204" pitchFamily="50" charset="-128"/>
              </a:rPr>
              <a:t>単位</a:t>
            </a:r>
            <a:r>
              <a:rPr lang="ja-JP" altLang="en-US" sz="1800" dirty="0">
                <a:latin typeface="Meiryo UI" panose="020B0604030504040204" pitchFamily="50" charset="-128"/>
                <a:ea typeface="Meiryo UI" panose="020B0604030504040204" pitchFamily="50" charset="-128"/>
              </a:rPr>
              <a:t>の生産誘発効果が増加</a:t>
            </a:r>
            <a:endParaRPr lang="en-US" altLang="ja-JP" sz="1800" dirty="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dirty="0">
                <a:latin typeface="Meiryo UI" panose="020B0604030504040204" pitchFamily="50" charset="-128"/>
                <a:ea typeface="Meiryo UI" panose="020B0604030504040204" pitchFamily="50" charset="-128"/>
              </a:rPr>
              <a:t>（＝</a:t>
            </a:r>
            <a:r>
              <a:rPr lang="ja-JP" altLang="en-US" sz="1800" dirty="0">
                <a:solidFill>
                  <a:srgbClr val="FF0000"/>
                </a:solidFill>
                <a:latin typeface="Meiryo UI" panose="020B0604030504040204" pitchFamily="50" charset="-128"/>
                <a:ea typeface="Meiryo UI" panose="020B0604030504040204" pitchFamily="50" charset="-128"/>
              </a:rPr>
              <a:t>約</a:t>
            </a:r>
            <a:r>
              <a:rPr lang="en-US" altLang="ja-JP" sz="1800" dirty="0">
                <a:solidFill>
                  <a:srgbClr val="FF0000"/>
                </a:solidFill>
                <a:latin typeface="Meiryo UI" panose="020B0604030504040204" pitchFamily="50" charset="-128"/>
                <a:ea typeface="Meiryo UI" panose="020B0604030504040204" pitchFamily="50" charset="-128"/>
              </a:rPr>
              <a:t>6</a:t>
            </a:r>
            <a:r>
              <a:rPr lang="ja-JP" altLang="en-US" sz="1800" dirty="0">
                <a:solidFill>
                  <a:srgbClr val="FF0000"/>
                </a:solidFill>
                <a:latin typeface="Meiryo UI" panose="020B0604030504040204" pitchFamily="50" charset="-128"/>
                <a:ea typeface="Meiryo UI" panose="020B0604030504040204" pitchFamily="50" charset="-128"/>
              </a:rPr>
              <a:t>単位</a:t>
            </a:r>
            <a:r>
              <a:rPr lang="ja-JP" altLang="en-US" sz="1800" dirty="0">
                <a:latin typeface="Meiryo UI" panose="020B0604030504040204" pitchFamily="50" charset="-128"/>
                <a:ea typeface="Meiryo UI" panose="020B0604030504040204" pitchFamily="50" charset="-128"/>
              </a:rPr>
              <a:t>の最終需要の増加を促す政策と同じ効果）</a:t>
            </a:r>
            <a:endParaRPr lang="en-US" altLang="ja-JP" sz="1800" dirty="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dirty="0">
                <a:latin typeface="Meiryo UI" panose="020B0604030504040204" pitchFamily="50" charset="-128"/>
                <a:ea typeface="Meiryo UI" panose="020B0604030504040204" pitchFamily="50" charset="-128"/>
              </a:rPr>
              <a:t>→これまで県外へ流れていた取引需要が県内に取り込むことで新たな波及効果を生むこととなる。</a:t>
            </a:r>
            <a:endParaRPr lang="en-US" altLang="ja-JP" sz="1800" dirty="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dirty="0">
                <a:latin typeface="Meiryo UI" panose="020B0604030504040204" pitchFamily="50" charset="-128"/>
                <a:ea typeface="Meiryo UI" panose="020B0604030504040204" pitchFamily="50" charset="-128"/>
              </a:rPr>
              <a:t>➡同じ政策でも経済構造によって効果が異なる</a:t>
            </a:r>
          </a:p>
        </p:txBody>
      </p:sp>
    </p:spTree>
    <p:extLst>
      <p:ext uri="{BB962C8B-B14F-4D97-AF65-F5344CB8AC3E}">
        <p14:creationId xmlns:p14="http://schemas.microsoft.com/office/powerpoint/2010/main" val="31702350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タイトル 1"/>
          <p:cNvSpPr>
            <a:spLocks noGrp="1"/>
          </p:cNvSpPr>
          <p:nvPr>
            <p:ph type="title"/>
          </p:nvPr>
        </p:nvSpPr>
        <p:spPr/>
        <p:txBody>
          <a:bodyPr/>
          <a:lstStyle/>
          <a:p>
            <a:r>
              <a:rPr lang="ja-JP" altLang="en-US">
                <a:latin typeface="Meiryo UI" panose="020B0604030504040204" pitchFamily="50" charset="-128"/>
                <a:ea typeface="Meiryo UI" panose="020B0604030504040204" pitchFamily="50" charset="-128"/>
              </a:rPr>
              <a:t>地産外商とは？</a:t>
            </a:r>
          </a:p>
        </p:txBody>
      </p:sp>
      <p:sp>
        <p:nvSpPr>
          <p:cNvPr id="66563" name="コンテンツ プレースホルダ 2"/>
          <p:cNvSpPr>
            <a:spLocks noGrp="1"/>
          </p:cNvSpPr>
          <p:nvPr>
            <p:ph idx="1"/>
          </p:nvPr>
        </p:nvSpPr>
        <p:spPr>
          <a:xfrm>
            <a:off x="468313" y="1844675"/>
            <a:ext cx="8229600" cy="4302125"/>
          </a:xfrm>
        </p:spPr>
        <p:txBody>
          <a:bodyPr/>
          <a:lstStyle/>
          <a:p>
            <a:r>
              <a:rPr lang="ja-JP" altLang="en-US">
                <a:latin typeface="Meiryo UI" panose="020B0604030504040204" pitchFamily="50" charset="-128"/>
                <a:ea typeface="Meiryo UI" panose="020B0604030504040204" pitchFamily="50" charset="-128"/>
              </a:rPr>
              <a:t>地元で生産されたものを県外で販売する。</a:t>
            </a:r>
          </a:p>
        </p:txBody>
      </p:sp>
      <p:sp>
        <p:nvSpPr>
          <p:cNvPr id="66564"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fld id="{3A747D93-80E6-496A-8243-1C92FE2EB115}" type="slidenum">
              <a:rPr kumimoji="0" lang="en-US" altLang="ja-JP" sz="1000">
                <a:latin typeface="Arial" panose="020B0604020202020204" pitchFamily="34" charset="0"/>
              </a:rPr>
              <a:pPr eaLnBrk="1" hangingPunct="1">
                <a:spcBef>
                  <a:spcPct val="0"/>
                </a:spcBef>
                <a:buClrTx/>
                <a:buSzTx/>
                <a:buFontTx/>
                <a:buNone/>
              </a:pPr>
              <a:t>49</a:t>
            </a:fld>
            <a:endParaRPr kumimoji="0" lang="en-US" altLang="ja-JP" sz="1000">
              <a:latin typeface="Arial" panose="020B0604020202020204" pitchFamily="34" charset="0"/>
            </a:endParaRPr>
          </a:p>
        </p:txBody>
      </p:sp>
      <p:pic>
        <p:nvPicPr>
          <p:cNvPr id="66565" name="Picture 6" descr="C:\Users\nakazawa-lab\Desktop\image2010-08-16-115812（とさ市）.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2565400"/>
            <a:ext cx="54229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テキスト ボックス 6"/>
          <p:cNvSpPr txBox="1">
            <a:spLocks noChangeArrowheads="1"/>
          </p:cNvSpPr>
          <p:nvPr/>
        </p:nvSpPr>
        <p:spPr bwMode="auto">
          <a:xfrm>
            <a:off x="1547813" y="6237288"/>
            <a:ext cx="561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400">
                <a:latin typeface="Meiryo UI" panose="020B0604030504040204" pitchFamily="50" charset="-128"/>
                <a:ea typeface="Meiryo UI" panose="020B0604030504040204" pitchFamily="50" charset="-128"/>
              </a:rPr>
              <a:t>まるごと高知の様子。文字どおり「まるごと高知」になっているか？</a:t>
            </a:r>
          </a:p>
        </p:txBody>
      </p:sp>
    </p:spTree>
    <p:extLst>
      <p:ext uri="{BB962C8B-B14F-4D97-AF65-F5344CB8AC3E}">
        <p14:creationId xmlns:p14="http://schemas.microsoft.com/office/powerpoint/2010/main" val="2205743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050D31D-63A4-4267-A722-179B5B0D76B3}"/>
              </a:ext>
            </a:extLst>
          </p:cNvPr>
          <p:cNvSpPr>
            <a:spLocks noGrp="1"/>
          </p:cNvSpPr>
          <p:nvPr>
            <p:ph type="sldNum" sz="quarter" idx="12"/>
          </p:nvPr>
        </p:nvSpPr>
        <p:spPr/>
        <p:txBody>
          <a:bodyPr/>
          <a:lstStyle/>
          <a:p>
            <a:fld id="{BC55BFF0-F8B8-4B05-96B9-EEDC1F591BD6}" type="slidenum">
              <a:rPr kumimoji="1" lang="ja-JP" altLang="en-US" smtClean="0"/>
              <a:t>5</a:t>
            </a:fld>
            <a:endParaRPr kumimoji="1" lang="ja-JP" altLang="en-US"/>
          </a:p>
        </p:txBody>
      </p:sp>
      <p:pic>
        <p:nvPicPr>
          <p:cNvPr id="35" name="図 34">
            <a:extLst>
              <a:ext uri="{FF2B5EF4-FFF2-40B4-BE49-F238E27FC236}">
                <a16:creationId xmlns:a16="http://schemas.microsoft.com/office/drawing/2014/main" id="{629AA9AD-F5A4-44F0-A583-032365AA63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1" y="548680"/>
            <a:ext cx="8058150" cy="6050008"/>
          </a:xfrm>
          <a:prstGeom prst="rect">
            <a:avLst/>
          </a:prstGeom>
        </p:spPr>
      </p:pic>
      <p:sp>
        <p:nvSpPr>
          <p:cNvPr id="37" name="テキスト ボックス 36">
            <a:extLst>
              <a:ext uri="{FF2B5EF4-FFF2-40B4-BE49-F238E27FC236}">
                <a16:creationId xmlns:a16="http://schemas.microsoft.com/office/drawing/2014/main" id="{BCFE2C8E-CDB6-4769-8F8A-ED7418AC8505}"/>
              </a:ext>
            </a:extLst>
          </p:cNvPr>
          <p:cNvSpPr txBox="1"/>
          <p:nvPr/>
        </p:nvSpPr>
        <p:spPr>
          <a:xfrm>
            <a:off x="0" y="0"/>
            <a:ext cx="9144000" cy="523220"/>
          </a:xfrm>
          <a:prstGeom prst="rect">
            <a:avLst/>
          </a:prstGeom>
          <a:noFill/>
        </p:spPr>
        <p:txBody>
          <a:bodyPr wrap="square" rtlCol="0">
            <a:spAutoFit/>
          </a:bodyPr>
          <a:lstStyle/>
          <a:p>
            <a:r>
              <a:rPr kumimoji="1" lang="ja-JP" altLang="en-US" sz="2800" dirty="0">
                <a:latin typeface="Meiryo UI" panose="020B0604030504040204" pitchFamily="50" charset="-128"/>
                <a:ea typeface="Meiryo UI" panose="020B0604030504040204" pitchFamily="50" charset="-128"/>
              </a:rPr>
              <a:t>■地域経済の姿とは？</a:t>
            </a:r>
          </a:p>
        </p:txBody>
      </p:sp>
      <p:sp>
        <p:nvSpPr>
          <p:cNvPr id="3" name="テキスト ボックス 2">
            <a:extLst>
              <a:ext uri="{FF2B5EF4-FFF2-40B4-BE49-F238E27FC236}">
                <a16:creationId xmlns:a16="http://schemas.microsoft.com/office/drawing/2014/main" id="{A0699AC6-06BD-46B0-B337-D6C978C8DDD0}"/>
              </a:ext>
            </a:extLst>
          </p:cNvPr>
          <p:cNvSpPr txBox="1"/>
          <p:nvPr/>
        </p:nvSpPr>
        <p:spPr>
          <a:xfrm>
            <a:off x="890650" y="6629143"/>
            <a:ext cx="7331034" cy="2308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出所</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環境省　</a:t>
            </a:r>
            <a:r>
              <a:rPr kumimoji="1" lang="en-US" altLang="ja-JP" sz="900" dirty="0">
                <a:latin typeface="Meiryo UI" panose="020B0604030504040204" pitchFamily="50" charset="-128"/>
                <a:ea typeface="Meiryo UI" panose="020B0604030504040204" pitchFamily="50" charset="-128"/>
              </a:rPr>
              <a:t>https://www.meti.go.jp/shingikai/energy_environment/green_innovation/pdf/003_06_02.pdf</a:t>
            </a:r>
            <a:endParaRPr kumimoji="1" lang="ja-JP" altLang="en-US"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906396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タイトル 1"/>
          <p:cNvSpPr>
            <a:spLocks noGrp="1"/>
          </p:cNvSpPr>
          <p:nvPr>
            <p:ph type="title"/>
          </p:nvPr>
        </p:nvSpPr>
        <p:spPr/>
        <p:txBody>
          <a:bodyPr/>
          <a:lstStyle/>
          <a:p>
            <a:r>
              <a:rPr lang="ja-JP" altLang="en-US">
                <a:latin typeface="Meiryo UI" panose="020B0604030504040204" pitchFamily="50" charset="-128"/>
                <a:ea typeface="Meiryo UI" panose="020B0604030504040204" pitchFamily="50" charset="-128"/>
              </a:rPr>
              <a:t>県内で加工すると</a:t>
            </a:r>
          </a:p>
        </p:txBody>
      </p:sp>
      <p:sp>
        <p:nvSpPr>
          <p:cNvPr id="67587" name="コンテンツ プレースホルダ 2"/>
          <p:cNvSpPr>
            <a:spLocks noGrp="1"/>
          </p:cNvSpPr>
          <p:nvPr>
            <p:ph idx="1"/>
          </p:nvPr>
        </p:nvSpPr>
        <p:spPr>
          <a:xfrm>
            <a:off x="468313" y="1844675"/>
            <a:ext cx="8229600" cy="4302125"/>
          </a:xfrm>
        </p:spPr>
        <p:txBody>
          <a:bodyPr/>
          <a:lstStyle/>
          <a:p>
            <a:pPr marL="0" indent="0">
              <a:buNone/>
            </a:pPr>
            <a:r>
              <a:rPr lang="ja-JP" altLang="en-US" dirty="0">
                <a:latin typeface="Meiryo UI" panose="020B0604030504040204" pitchFamily="50" charset="-128"/>
                <a:ea typeface="Meiryo UI" panose="020B0604030504040204" pitchFamily="50" charset="-128"/>
              </a:rPr>
              <a:t>　　　１次産品をそのまま出す</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pPr>
              <a:buFont typeface="Wingdings" panose="05000000000000000000" pitchFamily="2" charset="2"/>
              <a:buNone/>
            </a:pPr>
            <a:endParaRPr lang="en-US" altLang="ja-JP" dirty="0">
              <a:latin typeface="Meiryo UI" panose="020B0604030504040204" pitchFamily="50" charset="-128"/>
              <a:ea typeface="Meiryo UI" panose="020B0604030504040204" pitchFamily="50" charset="-128"/>
            </a:endParaRPr>
          </a:p>
          <a:p>
            <a:pPr marL="0" indent="0">
              <a:buNone/>
            </a:pPr>
            <a:r>
              <a:rPr lang="ja-JP" altLang="en-US" dirty="0">
                <a:latin typeface="Meiryo UI" panose="020B0604030504040204" pitchFamily="50" charset="-128"/>
                <a:ea typeface="Meiryo UI" panose="020B0604030504040204" pitchFamily="50" charset="-128"/>
              </a:rPr>
              <a:t>　　　１次産品を加工して出す</a:t>
            </a:r>
          </a:p>
        </p:txBody>
      </p:sp>
      <p:sp>
        <p:nvSpPr>
          <p:cNvPr id="67588"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fld id="{DAA3AB0F-4BEE-400F-8648-AAEC7A526A50}" type="slidenum">
              <a:rPr kumimoji="0" lang="en-US" altLang="ja-JP" sz="1000">
                <a:latin typeface="Arial" panose="020B0604020202020204" pitchFamily="34" charset="0"/>
              </a:rPr>
              <a:pPr eaLnBrk="1" hangingPunct="1">
                <a:spcBef>
                  <a:spcPct val="0"/>
                </a:spcBef>
                <a:buClrTx/>
                <a:buSzTx/>
                <a:buFontTx/>
                <a:buNone/>
              </a:pPr>
              <a:t>50</a:t>
            </a:fld>
            <a:endParaRPr kumimoji="0" lang="en-US" altLang="ja-JP" sz="1000">
              <a:latin typeface="Arial" panose="020B0604020202020204" pitchFamily="34" charset="0"/>
            </a:endParaRPr>
          </a:p>
        </p:txBody>
      </p:sp>
      <p:pic>
        <p:nvPicPr>
          <p:cNvPr id="67589" name="Picture 7" descr="C:\Users\nakazawa_lab4\AppData\Local\Microsoft\Windows\Temporary Internet Files\Content.IE5\HSGOCIFY\MP90044877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476" y="2359991"/>
            <a:ext cx="140335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右矢印 7"/>
          <p:cNvSpPr/>
          <p:nvPr/>
        </p:nvSpPr>
        <p:spPr>
          <a:xfrm>
            <a:off x="2843213" y="2924175"/>
            <a:ext cx="3529012" cy="2174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67591" name="Picture 7" descr="C:\Users\nakazawa_lab4\AppData\Local\Microsoft\Windows\Temporary Internet Files\Content.IE5\HSGOCIFY\MP90044877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4365625"/>
            <a:ext cx="140335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右矢印 9"/>
          <p:cNvSpPr/>
          <p:nvPr/>
        </p:nvSpPr>
        <p:spPr>
          <a:xfrm>
            <a:off x="2843213" y="4724400"/>
            <a:ext cx="1008062" cy="2174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67593" name="Picture 8" descr="C:\Users\nakazawa_lab4\AppData\Local\Microsoft\Windows\Temporary Internet Files\Content.IE5\99IEE4PD\MC900281294[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4076700"/>
            <a:ext cx="936625"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右矢印 11"/>
          <p:cNvSpPr/>
          <p:nvPr/>
        </p:nvSpPr>
        <p:spPr>
          <a:xfrm>
            <a:off x="5364163" y="4724400"/>
            <a:ext cx="1008062" cy="2174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67595" name="Picture 10" descr="C:\Users\nakazawa_lab4\AppData\Local\Microsoft\Windows\Temporary Internet Files\Content.IE5\HSGOCIFY\MP90043182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270827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6" name="Picture 8" descr="C:\Users\nakazawa_lab4\AppData\Local\Microsoft\Windows\Temporary Internet Files\Content.IE5\99IEE4PD\MC900281294[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2205038"/>
            <a:ext cx="936625" cy="164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7" name="Picture 10" descr="C:\Users\nakazawa_lab4\AppData\Local\Microsoft\Windows\Temporary Internet Files\Content.IE5\HSGOCIFY\MP90043182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025" y="4508500"/>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角丸四角形 17"/>
          <p:cNvSpPr/>
          <p:nvPr/>
        </p:nvSpPr>
        <p:spPr>
          <a:xfrm>
            <a:off x="6443663" y="1916113"/>
            <a:ext cx="2305050" cy="38893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7599" name="テキスト ボックス 18"/>
          <p:cNvSpPr txBox="1">
            <a:spLocks noChangeArrowheads="1"/>
          </p:cNvSpPr>
          <p:nvPr/>
        </p:nvSpPr>
        <p:spPr bwMode="auto">
          <a:xfrm>
            <a:off x="6948488" y="5805488"/>
            <a:ext cx="14398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ClrTx/>
              <a:buSzTx/>
              <a:buFontTx/>
              <a:buNone/>
            </a:pPr>
            <a:r>
              <a:rPr lang="ja-JP" altLang="en-US" sz="3600">
                <a:solidFill>
                  <a:srgbClr val="FF0000"/>
                </a:solidFill>
                <a:latin typeface="Meiryo UI" panose="020B0604030504040204" pitchFamily="50" charset="-128"/>
                <a:ea typeface="Meiryo UI" panose="020B0604030504040204" pitchFamily="50" charset="-128"/>
              </a:rPr>
              <a:t>県外</a:t>
            </a:r>
          </a:p>
        </p:txBody>
      </p:sp>
      <p:sp>
        <p:nvSpPr>
          <p:cNvPr id="20" name="角丸四角形 19"/>
          <p:cNvSpPr/>
          <p:nvPr/>
        </p:nvSpPr>
        <p:spPr>
          <a:xfrm>
            <a:off x="827088" y="1844675"/>
            <a:ext cx="5184775" cy="39608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7601" name="テキスト ボックス 20"/>
          <p:cNvSpPr txBox="1">
            <a:spLocks noChangeArrowheads="1"/>
          </p:cNvSpPr>
          <p:nvPr/>
        </p:nvSpPr>
        <p:spPr bwMode="auto">
          <a:xfrm>
            <a:off x="2771775" y="5805488"/>
            <a:ext cx="14398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ClrTx/>
              <a:buSzTx/>
              <a:buFontTx/>
              <a:buNone/>
            </a:pPr>
            <a:r>
              <a:rPr lang="ja-JP" altLang="en-US" sz="3600">
                <a:solidFill>
                  <a:srgbClr val="FF0000"/>
                </a:solidFill>
                <a:latin typeface="Meiryo UI" panose="020B0604030504040204" pitchFamily="50" charset="-128"/>
                <a:ea typeface="Meiryo UI" panose="020B0604030504040204" pitchFamily="50" charset="-128"/>
              </a:rPr>
              <a:t>県内</a:t>
            </a:r>
          </a:p>
        </p:txBody>
      </p:sp>
      <p:sp>
        <p:nvSpPr>
          <p:cNvPr id="23" name="角丸四角形 22"/>
          <p:cNvSpPr/>
          <p:nvPr/>
        </p:nvSpPr>
        <p:spPr>
          <a:xfrm>
            <a:off x="4211638" y="5805488"/>
            <a:ext cx="1728787" cy="719137"/>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ja-JP" altLang="en-US" dirty="0">
                <a:solidFill>
                  <a:schemeClr val="tx1"/>
                </a:solidFill>
                <a:latin typeface="Meiryo UI" pitchFamily="50" charset="-128"/>
                <a:ea typeface="Meiryo UI" pitchFamily="50" charset="-128"/>
                <a:cs typeface="Meiryo UI" pitchFamily="50" charset="-128"/>
              </a:rPr>
              <a:t>地元の企業が活かされる！</a:t>
            </a:r>
          </a:p>
        </p:txBody>
      </p:sp>
      <p:sp>
        <p:nvSpPr>
          <p:cNvPr id="67603" name="テキスト ボックス 18"/>
          <p:cNvSpPr txBox="1">
            <a:spLocks noChangeArrowheads="1"/>
          </p:cNvSpPr>
          <p:nvPr/>
        </p:nvSpPr>
        <p:spPr bwMode="auto">
          <a:xfrm>
            <a:off x="6659563" y="1916113"/>
            <a:ext cx="1152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加工工場</a:t>
            </a:r>
          </a:p>
        </p:txBody>
      </p:sp>
      <p:sp>
        <p:nvSpPr>
          <p:cNvPr id="67604" name="テキスト ボックス 20"/>
          <p:cNvSpPr txBox="1">
            <a:spLocks noChangeArrowheads="1"/>
          </p:cNvSpPr>
          <p:nvPr/>
        </p:nvSpPr>
        <p:spPr bwMode="auto">
          <a:xfrm>
            <a:off x="7812088" y="3716338"/>
            <a:ext cx="936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消費者</a:t>
            </a:r>
          </a:p>
        </p:txBody>
      </p:sp>
      <p:sp>
        <p:nvSpPr>
          <p:cNvPr id="67605" name="テキスト ボックス 21"/>
          <p:cNvSpPr txBox="1">
            <a:spLocks noChangeArrowheads="1"/>
          </p:cNvSpPr>
          <p:nvPr/>
        </p:nvSpPr>
        <p:spPr bwMode="auto">
          <a:xfrm>
            <a:off x="6804025" y="5373688"/>
            <a:ext cx="936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消費者</a:t>
            </a:r>
          </a:p>
        </p:txBody>
      </p:sp>
      <p:sp>
        <p:nvSpPr>
          <p:cNvPr id="67606" name="テキスト ボックス 23"/>
          <p:cNvSpPr txBox="1">
            <a:spLocks noChangeArrowheads="1"/>
          </p:cNvSpPr>
          <p:nvPr/>
        </p:nvSpPr>
        <p:spPr bwMode="auto">
          <a:xfrm>
            <a:off x="3132138" y="5300663"/>
            <a:ext cx="1152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加工工場</a:t>
            </a:r>
          </a:p>
        </p:txBody>
      </p:sp>
      <p:sp>
        <p:nvSpPr>
          <p:cNvPr id="25" name="右矢印 24"/>
          <p:cNvSpPr/>
          <p:nvPr/>
        </p:nvSpPr>
        <p:spPr>
          <a:xfrm>
            <a:off x="7524750" y="2924175"/>
            <a:ext cx="215900" cy="2174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extLst>
      <p:ext uri="{BB962C8B-B14F-4D97-AF65-F5344CB8AC3E}">
        <p14:creationId xmlns:p14="http://schemas.microsoft.com/office/powerpoint/2010/main" val="31936541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タイトル 1"/>
          <p:cNvSpPr>
            <a:spLocks noGrp="1"/>
          </p:cNvSpPr>
          <p:nvPr>
            <p:ph type="title"/>
          </p:nvPr>
        </p:nvSpPr>
        <p:spPr/>
        <p:txBody>
          <a:bodyPr/>
          <a:lstStyle/>
          <a:p>
            <a:r>
              <a:rPr lang="ja-JP" altLang="en-US" sz="4000">
                <a:latin typeface="Meiryo UI" panose="020B0604030504040204" pitchFamily="50" charset="-128"/>
                <a:ea typeface="Meiryo UI" panose="020B0604030504040204" pitchFamily="50" charset="-128"/>
              </a:rPr>
              <a:t>さらに資本財の供給が可能になれば</a:t>
            </a:r>
          </a:p>
        </p:txBody>
      </p:sp>
      <p:sp>
        <p:nvSpPr>
          <p:cNvPr id="68611"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fld id="{25D725E6-89C9-4C92-913A-B2D2BB790444}" type="slidenum">
              <a:rPr kumimoji="0" lang="en-US" altLang="ja-JP" sz="1000">
                <a:latin typeface="Meiryo UI" panose="020B0604030504040204" pitchFamily="50" charset="-128"/>
                <a:ea typeface="Meiryo UI" panose="020B0604030504040204" pitchFamily="50" charset="-128"/>
              </a:rPr>
              <a:pPr eaLnBrk="1" hangingPunct="1">
                <a:spcBef>
                  <a:spcPct val="0"/>
                </a:spcBef>
                <a:buClrTx/>
                <a:buSzTx/>
                <a:buFontTx/>
                <a:buNone/>
              </a:pPr>
              <a:t>51</a:t>
            </a:fld>
            <a:endParaRPr kumimoji="0" lang="en-US" altLang="ja-JP" sz="1000">
              <a:latin typeface="Meiryo UI" panose="020B0604030504040204" pitchFamily="50" charset="-128"/>
              <a:ea typeface="Meiryo UI" panose="020B0604030504040204" pitchFamily="50" charset="-128"/>
            </a:endParaRPr>
          </a:p>
        </p:txBody>
      </p:sp>
      <p:sp>
        <p:nvSpPr>
          <p:cNvPr id="5" name="正方形/長方形 4"/>
          <p:cNvSpPr/>
          <p:nvPr/>
        </p:nvSpPr>
        <p:spPr>
          <a:xfrm>
            <a:off x="2195513" y="1989138"/>
            <a:ext cx="792162" cy="10080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ja-JP" altLang="en-US" sz="2000" b="1" dirty="0">
                <a:latin typeface="Meiryo UI" pitchFamily="50" charset="-128"/>
                <a:ea typeface="Meiryo UI" pitchFamily="50" charset="-128"/>
                <a:cs typeface="Meiryo UI" pitchFamily="50" charset="-128"/>
              </a:rPr>
              <a:t>Ａ</a:t>
            </a:r>
          </a:p>
        </p:txBody>
      </p:sp>
      <p:sp>
        <p:nvSpPr>
          <p:cNvPr id="7" name="正方形/長方形 6"/>
          <p:cNvSpPr/>
          <p:nvPr/>
        </p:nvSpPr>
        <p:spPr>
          <a:xfrm>
            <a:off x="2195513" y="4724400"/>
            <a:ext cx="792162" cy="504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latin typeface="Meiryo UI" pitchFamily="50" charset="-128"/>
                <a:ea typeface="Meiryo UI" pitchFamily="50" charset="-128"/>
                <a:cs typeface="Meiryo UI" pitchFamily="50" charset="-128"/>
              </a:rPr>
              <a:t>雇用者所得</a:t>
            </a:r>
          </a:p>
        </p:txBody>
      </p:sp>
      <p:sp>
        <p:nvSpPr>
          <p:cNvPr id="8" name="正方形/長方形 7"/>
          <p:cNvSpPr/>
          <p:nvPr/>
        </p:nvSpPr>
        <p:spPr>
          <a:xfrm>
            <a:off x="2195513" y="5229225"/>
            <a:ext cx="792162" cy="503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latin typeface="Meiryo UI" pitchFamily="50" charset="-128"/>
                <a:ea typeface="Meiryo UI" pitchFamily="50" charset="-128"/>
                <a:cs typeface="Meiryo UI" pitchFamily="50" charset="-128"/>
              </a:rPr>
              <a:t>営業</a:t>
            </a:r>
            <a:endParaRPr lang="en-US" altLang="ja-JP" sz="1400" dirty="0">
              <a:latin typeface="Meiryo UI" pitchFamily="50" charset="-128"/>
              <a:ea typeface="Meiryo UI" pitchFamily="50" charset="-128"/>
              <a:cs typeface="Meiryo UI" pitchFamily="50" charset="-128"/>
            </a:endParaRPr>
          </a:p>
          <a:p>
            <a:pPr algn="ctr">
              <a:defRPr/>
            </a:pPr>
            <a:r>
              <a:rPr lang="ja-JP" altLang="en-US" sz="1400" dirty="0">
                <a:latin typeface="Meiryo UI" pitchFamily="50" charset="-128"/>
                <a:ea typeface="Meiryo UI" pitchFamily="50" charset="-128"/>
                <a:cs typeface="Meiryo UI" pitchFamily="50" charset="-128"/>
              </a:rPr>
              <a:t>余剰</a:t>
            </a:r>
          </a:p>
        </p:txBody>
      </p:sp>
      <p:sp>
        <p:nvSpPr>
          <p:cNvPr id="9" name="正方形/長方形 8"/>
          <p:cNvSpPr/>
          <p:nvPr/>
        </p:nvSpPr>
        <p:spPr>
          <a:xfrm>
            <a:off x="2195513" y="5732463"/>
            <a:ext cx="792162" cy="433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latin typeface="Meiryo UI" pitchFamily="50" charset="-128"/>
                <a:ea typeface="Meiryo UI" pitchFamily="50" charset="-128"/>
                <a:cs typeface="Meiryo UI" pitchFamily="50" charset="-128"/>
              </a:rPr>
              <a:t>税</a:t>
            </a:r>
          </a:p>
        </p:txBody>
      </p:sp>
      <p:sp>
        <p:nvSpPr>
          <p:cNvPr id="10" name="左中かっこ 9"/>
          <p:cNvSpPr/>
          <p:nvPr/>
        </p:nvSpPr>
        <p:spPr>
          <a:xfrm>
            <a:off x="1476375" y="1989138"/>
            <a:ext cx="431800" cy="2735262"/>
          </a:xfrm>
          <a:prstGeom prst="leftBrace">
            <a:avLst/>
          </a:prstGeom>
        </p:spPr>
        <p:style>
          <a:lnRef idx="1">
            <a:schemeClr val="accent4"/>
          </a:lnRef>
          <a:fillRef idx="0">
            <a:schemeClr val="accent4"/>
          </a:fillRef>
          <a:effectRef idx="0">
            <a:schemeClr val="accent4"/>
          </a:effectRef>
          <a:fontRef idx="minor">
            <a:schemeClr val="tx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11" name="右矢印 10"/>
          <p:cNvSpPr/>
          <p:nvPr/>
        </p:nvSpPr>
        <p:spPr>
          <a:xfrm>
            <a:off x="3203575" y="2276475"/>
            <a:ext cx="936625" cy="2159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15" name="正方形/長方形 14"/>
          <p:cNvSpPr/>
          <p:nvPr/>
        </p:nvSpPr>
        <p:spPr>
          <a:xfrm>
            <a:off x="2195513" y="2997200"/>
            <a:ext cx="792162" cy="6477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ja-JP" altLang="en-US" sz="1400" b="1" dirty="0">
                <a:solidFill>
                  <a:schemeClr val="bg1"/>
                </a:solidFill>
                <a:latin typeface="Meiryo UI" pitchFamily="50" charset="-128"/>
                <a:ea typeface="Meiryo UI" pitchFamily="50" charset="-128"/>
                <a:cs typeface="Meiryo UI" pitchFamily="50" charset="-128"/>
              </a:rPr>
              <a:t>資本財</a:t>
            </a:r>
          </a:p>
        </p:txBody>
      </p:sp>
      <p:sp>
        <p:nvSpPr>
          <p:cNvPr id="16" name="正方形/長方形 15"/>
          <p:cNvSpPr/>
          <p:nvPr/>
        </p:nvSpPr>
        <p:spPr>
          <a:xfrm>
            <a:off x="2195736" y="3645024"/>
            <a:ext cx="792088" cy="1080120"/>
          </a:xfrm>
          <a:prstGeom prst="rect">
            <a:avLst/>
          </a:prstGeom>
        </p:spPr>
        <p:style>
          <a:lnRef idx="2">
            <a:schemeClr val="accent2">
              <a:shade val="50000"/>
            </a:schemeClr>
          </a:lnRef>
          <a:fillRef idx="1002">
            <a:schemeClr val="lt2"/>
          </a:fillRef>
          <a:effectRef idx="0">
            <a:schemeClr val="accent2"/>
          </a:effectRef>
          <a:fontRef idx="minor">
            <a:schemeClr val="lt1"/>
          </a:fontRef>
        </p:style>
        <p:txBody>
          <a:bodyPr anchor="ctr"/>
          <a:lstStyle/>
          <a:p>
            <a:pPr algn="ctr">
              <a:defRPr/>
            </a:pPr>
            <a:r>
              <a:rPr lang="ja-JP" altLang="en-US" sz="2000" b="1" dirty="0">
                <a:latin typeface="Meiryo UI" pitchFamily="50" charset="-128"/>
                <a:ea typeface="Meiryo UI" pitchFamily="50" charset="-128"/>
                <a:cs typeface="Meiryo UI" pitchFamily="50" charset="-128"/>
              </a:rPr>
              <a:t>Ｃ</a:t>
            </a:r>
          </a:p>
        </p:txBody>
      </p:sp>
      <p:sp>
        <p:nvSpPr>
          <p:cNvPr id="68622" name="テキスト ボックス 16"/>
          <p:cNvSpPr txBox="1">
            <a:spLocks noChangeArrowheads="1"/>
          </p:cNvSpPr>
          <p:nvPr/>
        </p:nvSpPr>
        <p:spPr bwMode="auto">
          <a:xfrm>
            <a:off x="323850" y="3068638"/>
            <a:ext cx="11525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600">
                <a:latin typeface="Meiryo UI" panose="020B0604030504040204" pitchFamily="50" charset="-128"/>
                <a:ea typeface="Meiryo UI" panose="020B0604030504040204" pitchFamily="50" charset="-128"/>
              </a:rPr>
              <a:t>原材料</a:t>
            </a:r>
            <a:endParaRPr lang="en-US" altLang="ja-JP" sz="16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600">
                <a:latin typeface="Meiryo UI" panose="020B0604030504040204" pitchFamily="50" charset="-128"/>
                <a:ea typeface="Meiryo UI" panose="020B0604030504040204" pitchFamily="50" charset="-128"/>
              </a:rPr>
              <a:t>燃料</a:t>
            </a:r>
            <a:endParaRPr lang="en-US" altLang="ja-JP" sz="16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600">
                <a:solidFill>
                  <a:srgbClr val="FF0000"/>
                </a:solidFill>
                <a:latin typeface="Meiryo UI" panose="020B0604030504040204" pitchFamily="50" charset="-128"/>
                <a:ea typeface="Meiryo UI" panose="020B0604030504040204" pitchFamily="50" charset="-128"/>
              </a:rPr>
              <a:t>資本財</a:t>
            </a:r>
            <a:endParaRPr lang="en-US" altLang="ja-JP" sz="1600">
              <a:solidFill>
                <a:srgbClr val="FF0000"/>
              </a:solidFill>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600">
                <a:solidFill>
                  <a:srgbClr val="FF0000"/>
                </a:solidFill>
                <a:latin typeface="Meiryo UI" panose="020B0604030504040204" pitchFamily="50" charset="-128"/>
                <a:ea typeface="Meiryo UI" panose="020B0604030504040204" pitchFamily="50" charset="-128"/>
              </a:rPr>
              <a:t>（機械）</a:t>
            </a:r>
          </a:p>
        </p:txBody>
      </p:sp>
      <p:sp>
        <p:nvSpPr>
          <p:cNvPr id="68623" name="テキスト ボックス 18"/>
          <p:cNvSpPr txBox="1">
            <a:spLocks noChangeArrowheads="1"/>
          </p:cNvSpPr>
          <p:nvPr/>
        </p:nvSpPr>
        <p:spPr bwMode="auto">
          <a:xfrm>
            <a:off x="4284663" y="2060575"/>
            <a:ext cx="7921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県内</a:t>
            </a:r>
            <a:endParaRPr lang="en-US" altLang="ja-JP" sz="18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企業</a:t>
            </a:r>
          </a:p>
        </p:txBody>
      </p:sp>
      <p:sp>
        <p:nvSpPr>
          <p:cNvPr id="23" name="右矢印 22"/>
          <p:cNvSpPr/>
          <p:nvPr/>
        </p:nvSpPr>
        <p:spPr>
          <a:xfrm>
            <a:off x="3203575" y="4868863"/>
            <a:ext cx="936625"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68625" name="テキスト ボックス 23"/>
          <p:cNvSpPr txBox="1">
            <a:spLocks noChangeArrowheads="1"/>
          </p:cNvSpPr>
          <p:nvPr/>
        </p:nvSpPr>
        <p:spPr bwMode="auto">
          <a:xfrm>
            <a:off x="4356100" y="4797425"/>
            <a:ext cx="792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県内</a:t>
            </a:r>
          </a:p>
        </p:txBody>
      </p:sp>
      <p:sp>
        <p:nvSpPr>
          <p:cNvPr id="25" name="右矢印 24"/>
          <p:cNvSpPr/>
          <p:nvPr/>
        </p:nvSpPr>
        <p:spPr>
          <a:xfrm>
            <a:off x="3203575" y="5373688"/>
            <a:ext cx="936625"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68627" name="テキスト ボックス 25"/>
          <p:cNvSpPr txBox="1">
            <a:spLocks noChangeArrowheads="1"/>
          </p:cNvSpPr>
          <p:nvPr/>
        </p:nvSpPr>
        <p:spPr bwMode="auto">
          <a:xfrm>
            <a:off x="4356100" y="5300663"/>
            <a:ext cx="792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県内</a:t>
            </a:r>
          </a:p>
        </p:txBody>
      </p:sp>
      <p:sp>
        <p:nvSpPr>
          <p:cNvPr id="27" name="右矢印 26"/>
          <p:cNvSpPr/>
          <p:nvPr/>
        </p:nvSpPr>
        <p:spPr>
          <a:xfrm>
            <a:off x="3203575" y="5876925"/>
            <a:ext cx="936625"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68629" name="テキスト ボックス 27"/>
          <p:cNvSpPr txBox="1">
            <a:spLocks noChangeArrowheads="1"/>
          </p:cNvSpPr>
          <p:nvPr/>
        </p:nvSpPr>
        <p:spPr bwMode="auto">
          <a:xfrm>
            <a:off x="4356100" y="5805488"/>
            <a:ext cx="180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県内　　　　</a:t>
            </a:r>
          </a:p>
        </p:txBody>
      </p:sp>
      <p:sp>
        <p:nvSpPr>
          <p:cNvPr id="29" name="角丸四角形 28"/>
          <p:cNvSpPr/>
          <p:nvPr/>
        </p:nvSpPr>
        <p:spPr>
          <a:xfrm>
            <a:off x="4140200" y="1844675"/>
            <a:ext cx="936625" cy="4537075"/>
          </a:xfrm>
          <a:prstGeom prst="roundRect">
            <a:avLst/>
          </a:prstGeom>
          <a:noFill/>
          <a:ln>
            <a:prstDash val="dash"/>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32" name="円/楕円 31"/>
          <p:cNvSpPr/>
          <p:nvPr/>
        </p:nvSpPr>
        <p:spPr>
          <a:xfrm>
            <a:off x="3995738" y="2060575"/>
            <a:ext cx="1223962" cy="7207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33" name="円/楕円 32"/>
          <p:cNvSpPr/>
          <p:nvPr/>
        </p:nvSpPr>
        <p:spPr>
          <a:xfrm>
            <a:off x="4067175" y="4581525"/>
            <a:ext cx="1225550" cy="719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34" name="円/楕円 33"/>
          <p:cNvSpPr/>
          <p:nvPr/>
        </p:nvSpPr>
        <p:spPr>
          <a:xfrm>
            <a:off x="4067175" y="5084763"/>
            <a:ext cx="1225550" cy="7207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35" name="円/楕円 34"/>
          <p:cNvSpPr/>
          <p:nvPr/>
        </p:nvSpPr>
        <p:spPr>
          <a:xfrm>
            <a:off x="4067175" y="5589588"/>
            <a:ext cx="1225550" cy="7191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68635" name="テキスト ボックス 36"/>
          <p:cNvSpPr txBox="1">
            <a:spLocks noChangeArrowheads="1"/>
          </p:cNvSpPr>
          <p:nvPr/>
        </p:nvSpPr>
        <p:spPr bwMode="auto">
          <a:xfrm>
            <a:off x="7956550" y="1916113"/>
            <a:ext cx="1187450"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solidFill>
                  <a:srgbClr val="FF0000"/>
                </a:solidFill>
                <a:latin typeface="Meiryo UI" panose="020B0604030504040204" pitchFamily="50" charset="-128"/>
                <a:ea typeface="Meiryo UI" panose="020B0604030504040204" pitchFamily="50" charset="-128"/>
              </a:rPr>
              <a:t>地域内で資本財を販売・購入することで地域内経済循環がより高まる。</a:t>
            </a:r>
          </a:p>
        </p:txBody>
      </p:sp>
      <p:grpSp>
        <p:nvGrpSpPr>
          <p:cNvPr id="68636" name="グループ化 35"/>
          <p:cNvGrpSpPr>
            <a:grpSpLocks/>
          </p:cNvGrpSpPr>
          <p:nvPr/>
        </p:nvGrpSpPr>
        <p:grpSpPr bwMode="auto">
          <a:xfrm>
            <a:off x="5219700" y="1916113"/>
            <a:ext cx="1873250" cy="1081087"/>
            <a:chOff x="5219700" y="1916113"/>
            <a:chExt cx="1873250" cy="1081087"/>
          </a:xfrm>
        </p:grpSpPr>
        <p:sp>
          <p:nvSpPr>
            <p:cNvPr id="39" name="正方形/長方形 38"/>
            <p:cNvSpPr/>
            <p:nvPr/>
          </p:nvSpPr>
          <p:spPr>
            <a:xfrm>
              <a:off x="5219700" y="2708275"/>
              <a:ext cx="792163" cy="288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700" dirty="0">
                  <a:latin typeface="Meiryo UI" pitchFamily="50" charset="-128"/>
                  <a:ea typeface="Meiryo UI" pitchFamily="50" charset="-128"/>
                  <a:cs typeface="Meiryo UI" pitchFamily="50" charset="-128"/>
                </a:rPr>
                <a:t>雇用者所得等</a:t>
              </a:r>
            </a:p>
          </p:txBody>
        </p:sp>
        <p:sp>
          <p:nvSpPr>
            <p:cNvPr id="40" name="正方形/長方形 39"/>
            <p:cNvSpPr/>
            <p:nvPr/>
          </p:nvSpPr>
          <p:spPr>
            <a:xfrm>
              <a:off x="5219700" y="1989138"/>
              <a:ext cx="792163" cy="360362"/>
            </a:xfrm>
            <a:prstGeom prst="rect">
              <a:avLst/>
            </a:prstGeom>
            <a:solidFill>
              <a:schemeClr val="tx2">
                <a:lumMod val="25000"/>
                <a:lumOff val="75000"/>
              </a:schemeClr>
            </a:solidFill>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ja-JP" altLang="en-US" sz="1400" dirty="0">
                  <a:latin typeface="Meiryo UI" pitchFamily="50" charset="-128"/>
                  <a:ea typeface="Meiryo UI" pitchFamily="50" charset="-128"/>
                  <a:cs typeface="Meiryo UI" pitchFamily="50" charset="-128"/>
                </a:rPr>
                <a:t>Ｄ</a:t>
              </a:r>
            </a:p>
          </p:txBody>
        </p:sp>
        <p:sp>
          <p:nvSpPr>
            <p:cNvPr id="41" name="正方形/長方形 40"/>
            <p:cNvSpPr/>
            <p:nvPr/>
          </p:nvSpPr>
          <p:spPr>
            <a:xfrm>
              <a:off x="5219700" y="2349500"/>
              <a:ext cx="792163" cy="358775"/>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ja-JP" altLang="en-US" sz="1400" dirty="0">
                  <a:latin typeface="Meiryo UI" pitchFamily="50" charset="-128"/>
                  <a:ea typeface="Meiryo UI" pitchFamily="50" charset="-128"/>
                  <a:cs typeface="Meiryo UI" pitchFamily="50" charset="-128"/>
                </a:rPr>
                <a:t>Ｅ</a:t>
              </a:r>
            </a:p>
          </p:txBody>
        </p:sp>
        <p:sp>
          <p:nvSpPr>
            <p:cNvPr id="42" name="右矢印 41"/>
            <p:cNvSpPr/>
            <p:nvPr/>
          </p:nvSpPr>
          <p:spPr>
            <a:xfrm>
              <a:off x="6084888" y="2060575"/>
              <a:ext cx="503237" cy="2159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43" name="右矢印 42"/>
            <p:cNvSpPr/>
            <p:nvPr/>
          </p:nvSpPr>
          <p:spPr>
            <a:xfrm>
              <a:off x="6084888" y="2420938"/>
              <a:ext cx="503237" cy="2159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68677" name="テキスト ボックス 18"/>
            <p:cNvSpPr txBox="1">
              <a:spLocks noChangeArrowheads="1"/>
            </p:cNvSpPr>
            <p:nvPr/>
          </p:nvSpPr>
          <p:spPr bwMode="auto">
            <a:xfrm>
              <a:off x="6659563" y="1916113"/>
              <a:ext cx="433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900">
                  <a:latin typeface="Meiryo UI" panose="020B0604030504040204" pitchFamily="50" charset="-128"/>
                  <a:ea typeface="Meiryo UI" panose="020B0604030504040204" pitchFamily="50" charset="-128"/>
                </a:rPr>
                <a:t>県内</a:t>
              </a:r>
              <a:endParaRPr lang="en-US" altLang="ja-JP" sz="9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900">
                  <a:latin typeface="Meiryo UI" panose="020B0604030504040204" pitchFamily="50" charset="-128"/>
                  <a:ea typeface="Meiryo UI" panose="020B0604030504040204" pitchFamily="50" charset="-128"/>
                </a:rPr>
                <a:t>企業</a:t>
              </a:r>
            </a:p>
          </p:txBody>
        </p:sp>
        <p:sp>
          <p:nvSpPr>
            <p:cNvPr id="68678" name="テキスト ボックス 18"/>
            <p:cNvSpPr txBox="1">
              <a:spLocks noChangeArrowheads="1"/>
            </p:cNvSpPr>
            <p:nvPr/>
          </p:nvSpPr>
          <p:spPr bwMode="auto">
            <a:xfrm>
              <a:off x="6659563" y="2349500"/>
              <a:ext cx="4333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900">
                  <a:latin typeface="Meiryo UI" panose="020B0604030504040204" pitchFamily="50" charset="-128"/>
                  <a:ea typeface="Meiryo UI" panose="020B0604030504040204" pitchFamily="50" charset="-128"/>
                </a:rPr>
                <a:t>県内</a:t>
              </a:r>
              <a:endParaRPr lang="en-US" altLang="ja-JP" sz="9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900">
                  <a:latin typeface="Meiryo UI" panose="020B0604030504040204" pitchFamily="50" charset="-128"/>
                  <a:ea typeface="Meiryo UI" panose="020B0604030504040204" pitchFamily="50" charset="-128"/>
                </a:rPr>
                <a:t>企業</a:t>
              </a:r>
            </a:p>
          </p:txBody>
        </p:sp>
      </p:grpSp>
      <p:grpSp>
        <p:nvGrpSpPr>
          <p:cNvPr id="68637" name="グループ化 36"/>
          <p:cNvGrpSpPr>
            <a:grpSpLocks/>
          </p:cNvGrpSpPr>
          <p:nvPr/>
        </p:nvGrpSpPr>
        <p:grpSpPr bwMode="auto">
          <a:xfrm>
            <a:off x="5219700" y="3141663"/>
            <a:ext cx="1873250" cy="1081087"/>
            <a:chOff x="5219700" y="1916113"/>
            <a:chExt cx="1873250" cy="1081087"/>
          </a:xfrm>
        </p:grpSpPr>
        <p:sp>
          <p:nvSpPr>
            <p:cNvPr id="38" name="正方形/長方形 37"/>
            <p:cNvSpPr/>
            <p:nvPr/>
          </p:nvSpPr>
          <p:spPr>
            <a:xfrm>
              <a:off x="5219700" y="2708275"/>
              <a:ext cx="792163" cy="288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700" dirty="0">
                  <a:latin typeface="Meiryo UI" pitchFamily="50" charset="-128"/>
                  <a:ea typeface="Meiryo UI" pitchFamily="50" charset="-128"/>
                  <a:cs typeface="Meiryo UI" pitchFamily="50" charset="-128"/>
                </a:rPr>
                <a:t>雇用者所得等</a:t>
              </a:r>
            </a:p>
          </p:txBody>
        </p:sp>
        <p:sp>
          <p:nvSpPr>
            <p:cNvPr id="44" name="正方形/長方形 43"/>
            <p:cNvSpPr/>
            <p:nvPr/>
          </p:nvSpPr>
          <p:spPr>
            <a:xfrm>
              <a:off x="5219700" y="1989138"/>
              <a:ext cx="792163" cy="360362"/>
            </a:xfrm>
            <a:prstGeom prst="rect">
              <a:avLst/>
            </a:prstGeom>
            <a:solidFill>
              <a:schemeClr val="tx2">
                <a:lumMod val="25000"/>
                <a:lumOff val="75000"/>
              </a:schemeClr>
            </a:solidFill>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ja-JP" altLang="en-US" sz="1400" dirty="0">
                  <a:latin typeface="Meiryo UI" pitchFamily="50" charset="-128"/>
                  <a:ea typeface="Meiryo UI" pitchFamily="50" charset="-128"/>
                  <a:cs typeface="Meiryo UI" pitchFamily="50" charset="-128"/>
                </a:rPr>
                <a:t>Ｆ</a:t>
              </a:r>
            </a:p>
          </p:txBody>
        </p:sp>
        <p:sp>
          <p:nvSpPr>
            <p:cNvPr id="45" name="正方形/長方形 44"/>
            <p:cNvSpPr/>
            <p:nvPr/>
          </p:nvSpPr>
          <p:spPr>
            <a:xfrm>
              <a:off x="5219700" y="2349500"/>
              <a:ext cx="792163" cy="358775"/>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ja-JP" altLang="en-US" sz="1400" dirty="0">
                  <a:latin typeface="Meiryo UI" pitchFamily="50" charset="-128"/>
                  <a:ea typeface="Meiryo UI" pitchFamily="50" charset="-128"/>
                  <a:cs typeface="Meiryo UI" pitchFamily="50" charset="-128"/>
                </a:rPr>
                <a:t>Ｇ</a:t>
              </a:r>
            </a:p>
          </p:txBody>
        </p:sp>
        <p:sp>
          <p:nvSpPr>
            <p:cNvPr id="46" name="右矢印 45"/>
            <p:cNvSpPr/>
            <p:nvPr/>
          </p:nvSpPr>
          <p:spPr>
            <a:xfrm>
              <a:off x="6084888" y="2060575"/>
              <a:ext cx="503237" cy="2159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47" name="右矢印 46"/>
            <p:cNvSpPr/>
            <p:nvPr/>
          </p:nvSpPr>
          <p:spPr>
            <a:xfrm>
              <a:off x="6084888" y="2420938"/>
              <a:ext cx="503237" cy="2159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68670" name="テキスト ボックス 18"/>
            <p:cNvSpPr txBox="1">
              <a:spLocks noChangeArrowheads="1"/>
            </p:cNvSpPr>
            <p:nvPr/>
          </p:nvSpPr>
          <p:spPr bwMode="auto">
            <a:xfrm>
              <a:off x="6659563" y="1916113"/>
              <a:ext cx="433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900">
                  <a:latin typeface="Meiryo UI" panose="020B0604030504040204" pitchFamily="50" charset="-128"/>
                  <a:ea typeface="Meiryo UI" panose="020B0604030504040204" pitchFamily="50" charset="-128"/>
                </a:rPr>
                <a:t>県内</a:t>
              </a:r>
              <a:endParaRPr lang="en-US" altLang="ja-JP" sz="9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900">
                  <a:latin typeface="Meiryo UI" panose="020B0604030504040204" pitchFamily="50" charset="-128"/>
                  <a:ea typeface="Meiryo UI" panose="020B0604030504040204" pitchFamily="50" charset="-128"/>
                </a:rPr>
                <a:t>企業</a:t>
              </a:r>
            </a:p>
          </p:txBody>
        </p:sp>
        <p:sp>
          <p:nvSpPr>
            <p:cNvPr id="68671" name="テキスト ボックス 18"/>
            <p:cNvSpPr txBox="1">
              <a:spLocks noChangeArrowheads="1"/>
            </p:cNvSpPr>
            <p:nvPr/>
          </p:nvSpPr>
          <p:spPr bwMode="auto">
            <a:xfrm>
              <a:off x="6659563" y="2349500"/>
              <a:ext cx="433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900">
                  <a:latin typeface="Meiryo UI" panose="020B0604030504040204" pitchFamily="50" charset="-128"/>
                  <a:ea typeface="Meiryo UI" panose="020B0604030504040204" pitchFamily="50" charset="-128"/>
                </a:rPr>
                <a:t>県外</a:t>
              </a:r>
              <a:endParaRPr lang="en-US" altLang="ja-JP" sz="9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900">
                  <a:latin typeface="Meiryo UI" panose="020B0604030504040204" pitchFamily="50" charset="-128"/>
                  <a:ea typeface="Meiryo UI" panose="020B0604030504040204" pitchFamily="50" charset="-128"/>
                </a:rPr>
                <a:t>企業</a:t>
              </a:r>
            </a:p>
          </p:txBody>
        </p:sp>
      </p:grpSp>
      <p:sp>
        <p:nvSpPr>
          <p:cNvPr id="51" name="右矢印 50"/>
          <p:cNvSpPr/>
          <p:nvPr/>
        </p:nvSpPr>
        <p:spPr>
          <a:xfrm>
            <a:off x="3203575" y="3213100"/>
            <a:ext cx="936625" cy="2159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68639" name="テキスト ボックス 18"/>
          <p:cNvSpPr txBox="1">
            <a:spLocks noChangeArrowheads="1"/>
          </p:cNvSpPr>
          <p:nvPr/>
        </p:nvSpPr>
        <p:spPr bwMode="auto">
          <a:xfrm>
            <a:off x="4284663" y="3068638"/>
            <a:ext cx="792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県内</a:t>
            </a:r>
            <a:endParaRPr lang="en-US" altLang="ja-JP" sz="18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企業</a:t>
            </a:r>
          </a:p>
        </p:txBody>
      </p:sp>
      <p:sp>
        <p:nvSpPr>
          <p:cNvPr id="53" name="円/楕円 52"/>
          <p:cNvSpPr/>
          <p:nvPr/>
        </p:nvSpPr>
        <p:spPr>
          <a:xfrm>
            <a:off x="4067175" y="2997200"/>
            <a:ext cx="1223963" cy="7207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68641" name="テキスト ボックス 18"/>
          <p:cNvSpPr txBox="1">
            <a:spLocks noChangeArrowheads="1"/>
          </p:cNvSpPr>
          <p:nvPr/>
        </p:nvSpPr>
        <p:spPr bwMode="auto">
          <a:xfrm>
            <a:off x="7164388" y="1989138"/>
            <a:ext cx="792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a:t>
            </a:r>
            <a:endParaRPr lang="en-US" altLang="ja-JP" sz="18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a:t>
            </a:r>
          </a:p>
        </p:txBody>
      </p:sp>
      <p:sp>
        <p:nvSpPr>
          <p:cNvPr id="68642" name="テキスト ボックス 18"/>
          <p:cNvSpPr txBox="1">
            <a:spLocks noChangeArrowheads="1"/>
          </p:cNvSpPr>
          <p:nvPr/>
        </p:nvSpPr>
        <p:spPr bwMode="auto">
          <a:xfrm>
            <a:off x="7164388" y="3213100"/>
            <a:ext cx="7921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a:t>
            </a:r>
            <a:endParaRPr lang="en-US" altLang="ja-JP" sz="1800">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a:t>
            </a:r>
          </a:p>
        </p:txBody>
      </p:sp>
      <p:sp>
        <p:nvSpPr>
          <p:cNvPr id="48" name="右矢印 47"/>
          <p:cNvSpPr/>
          <p:nvPr/>
        </p:nvSpPr>
        <p:spPr>
          <a:xfrm rot="10800000">
            <a:off x="323850" y="4365625"/>
            <a:ext cx="1008063" cy="7191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srgbClr val="FF0000"/>
              </a:solidFill>
              <a:latin typeface="Meiryo UI" pitchFamily="50" charset="-128"/>
              <a:ea typeface="Meiryo UI" pitchFamily="50" charset="-128"/>
              <a:cs typeface="Meiryo UI" pitchFamily="50" charset="-128"/>
            </a:endParaRPr>
          </a:p>
        </p:txBody>
      </p:sp>
      <p:sp>
        <p:nvSpPr>
          <p:cNvPr id="68644" name="テキスト ボックス 40"/>
          <p:cNvSpPr txBox="1">
            <a:spLocks noChangeArrowheads="1"/>
          </p:cNvSpPr>
          <p:nvPr/>
        </p:nvSpPr>
        <p:spPr bwMode="auto">
          <a:xfrm>
            <a:off x="323850" y="5373688"/>
            <a:ext cx="1584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solidFill>
                  <a:srgbClr val="FF0000"/>
                </a:solidFill>
                <a:latin typeface="Meiryo UI" panose="020B0604030504040204" pitchFamily="50" charset="-128"/>
                <a:ea typeface="Meiryo UI" panose="020B0604030504040204" pitchFamily="50" charset="-128"/>
              </a:rPr>
              <a:t>県外出荷で</a:t>
            </a:r>
            <a:endParaRPr lang="en-US" altLang="ja-JP" sz="1800">
              <a:solidFill>
                <a:srgbClr val="FF0000"/>
              </a:solidFill>
              <a:latin typeface="Meiryo UI" panose="020B0604030504040204" pitchFamily="50" charset="-128"/>
              <a:ea typeface="Meiryo UI" panose="020B0604030504040204" pitchFamily="50" charset="-128"/>
            </a:endParaRPr>
          </a:p>
          <a:p>
            <a:pPr eaLnBrk="1" hangingPunct="1">
              <a:spcBef>
                <a:spcPct val="0"/>
              </a:spcBef>
              <a:buClrTx/>
              <a:buSzTx/>
              <a:buFontTx/>
              <a:buNone/>
            </a:pPr>
            <a:r>
              <a:rPr lang="ja-JP" altLang="en-US" sz="1800">
                <a:solidFill>
                  <a:srgbClr val="FF0000"/>
                </a:solidFill>
                <a:latin typeface="Meiryo UI" panose="020B0604030504040204" pitchFamily="50" charset="-128"/>
                <a:ea typeface="Meiryo UI" panose="020B0604030504040204" pitchFamily="50" charset="-128"/>
              </a:rPr>
              <a:t>マネーを獲得</a:t>
            </a:r>
          </a:p>
        </p:txBody>
      </p:sp>
      <p:sp>
        <p:nvSpPr>
          <p:cNvPr id="50" name="円/楕円 49"/>
          <p:cNvSpPr/>
          <p:nvPr/>
        </p:nvSpPr>
        <p:spPr>
          <a:xfrm>
            <a:off x="179388" y="5300663"/>
            <a:ext cx="1728787" cy="7921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52" name="円/楕円 51"/>
          <p:cNvSpPr/>
          <p:nvPr/>
        </p:nvSpPr>
        <p:spPr>
          <a:xfrm>
            <a:off x="6227763" y="1916113"/>
            <a:ext cx="1223962" cy="8651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54" name="円/楕円 53"/>
          <p:cNvSpPr/>
          <p:nvPr/>
        </p:nvSpPr>
        <p:spPr>
          <a:xfrm>
            <a:off x="6227763" y="3068638"/>
            <a:ext cx="1223962" cy="5048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pic>
        <p:nvPicPr>
          <p:cNvPr id="68648" name="Picture 4" descr="C:\Users\nakazawa-lab\AppData\Local\Microsoft\Windows\Temporary Internet Files\Content.IE5\ORT1LSL4\MC90019807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5463" y="4005263"/>
            <a:ext cx="1012825"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49" name="Picture 5" descr="C:\Users\nakazawa-lab\AppData\Local\Microsoft\Windows\Temporary Internet Files\Content.IE5\M534CPB1\MC900307658[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788" y="5300663"/>
            <a:ext cx="627062"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50" name="Picture 7" descr="C:\Users\nakazawa-lab\AppData\Local\Microsoft\Windows\Temporary Internet Files\Content.IE5\IYA1H560\MC900252215[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2950" y="5373688"/>
            <a:ext cx="731838"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51" name="Picture 8" descr="C:\Users\nakazawa-lab\AppData\Local\Microsoft\Windows\Temporary Internet Files\Content.IE5\ORT1LSL4\MC900292572[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56550" y="5157788"/>
            <a:ext cx="7064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下矢印 59"/>
          <p:cNvSpPr/>
          <p:nvPr/>
        </p:nvSpPr>
        <p:spPr>
          <a:xfrm>
            <a:off x="7380288" y="5013325"/>
            <a:ext cx="71437" cy="360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61" name="下矢印 60"/>
          <p:cNvSpPr/>
          <p:nvPr/>
        </p:nvSpPr>
        <p:spPr>
          <a:xfrm>
            <a:off x="6659563" y="4868863"/>
            <a:ext cx="73025"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62" name="下矢印 61"/>
          <p:cNvSpPr/>
          <p:nvPr/>
        </p:nvSpPr>
        <p:spPr>
          <a:xfrm>
            <a:off x="8101013" y="4797425"/>
            <a:ext cx="71437" cy="360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63" name="下矢印 62"/>
          <p:cNvSpPr/>
          <p:nvPr/>
        </p:nvSpPr>
        <p:spPr>
          <a:xfrm>
            <a:off x="6300788" y="5805488"/>
            <a:ext cx="71437"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64" name="下矢印 63"/>
          <p:cNvSpPr/>
          <p:nvPr/>
        </p:nvSpPr>
        <p:spPr>
          <a:xfrm>
            <a:off x="6588125" y="5805488"/>
            <a:ext cx="71438"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65" name="下矢印 64"/>
          <p:cNvSpPr/>
          <p:nvPr/>
        </p:nvSpPr>
        <p:spPr>
          <a:xfrm>
            <a:off x="6875463" y="5805488"/>
            <a:ext cx="73025"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66" name="下矢印 65"/>
          <p:cNvSpPr/>
          <p:nvPr/>
        </p:nvSpPr>
        <p:spPr>
          <a:xfrm>
            <a:off x="7164388" y="6237288"/>
            <a:ext cx="71437"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67" name="下矢印 66"/>
          <p:cNvSpPr/>
          <p:nvPr/>
        </p:nvSpPr>
        <p:spPr>
          <a:xfrm>
            <a:off x="7380288" y="6237288"/>
            <a:ext cx="71437"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68" name="下矢印 67"/>
          <p:cNvSpPr/>
          <p:nvPr/>
        </p:nvSpPr>
        <p:spPr>
          <a:xfrm>
            <a:off x="7596188" y="6237288"/>
            <a:ext cx="71437"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69" name="下矢印 68"/>
          <p:cNvSpPr/>
          <p:nvPr/>
        </p:nvSpPr>
        <p:spPr>
          <a:xfrm>
            <a:off x="8027988" y="5805488"/>
            <a:ext cx="73025"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70" name="下矢印 69"/>
          <p:cNvSpPr/>
          <p:nvPr/>
        </p:nvSpPr>
        <p:spPr>
          <a:xfrm>
            <a:off x="8243888" y="5805488"/>
            <a:ext cx="73025"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71" name="下矢印 70"/>
          <p:cNvSpPr/>
          <p:nvPr/>
        </p:nvSpPr>
        <p:spPr>
          <a:xfrm>
            <a:off x="8459788" y="5805488"/>
            <a:ext cx="73025"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68664" name="テキスト ボックス 71"/>
          <p:cNvSpPr txBox="1">
            <a:spLocks noChangeArrowheads="1"/>
          </p:cNvSpPr>
          <p:nvPr/>
        </p:nvSpPr>
        <p:spPr bwMode="auto">
          <a:xfrm>
            <a:off x="5508625" y="6308725"/>
            <a:ext cx="1511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latin typeface="Meiryo UI" panose="020B0604030504040204" pitchFamily="50" charset="-128"/>
                <a:ea typeface="Meiryo UI" panose="020B0604030504040204" pitchFamily="50" charset="-128"/>
              </a:rPr>
              <a:t>裾野が広い</a:t>
            </a:r>
          </a:p>
        </p:txBody>
      </p:sp>
    </p:spTree>
    <p:extLst>
      <p:ext uri="{BB962C8B-B14F-4D97-AF65-F5344CB8AC3E}">
        <p14:creationId xmlns:p14="http://schemas.microsoft.com/office/powerpoint/2010/main" val="8340572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タイトル 1"/>
          <p:cNvSpPr>
            <a:spLocks noGrp="1"/>
          </p:cNvSpPr>
          <p:nvPr>
            <p:ph type="title"/>
          </p:nvPr>
        </p:nvSpPr>
        <p:spPr/>
        <p:txBody>
          <a:bodyPr/>
          <a:lstStyle/>
          <a:p>
            <a:r>
              <a:rPr lang="ja-JP" altLang="en-US" sz="3600">
                <a:latin typeface="Meiryo UI" panose="020B0604030504040204" pitchFamily="50" charset="-128"/>
                <a:ea typeface="Meiryo UI" panose="020B0604030504040204" pitchFamily="50" charset="-128"/>
              </a:rPr>
              <a:t>産業連関表からみた地産地消・地産外商</a:t>
            </a:r>
          </a:p>
        </p:txBody>
      </p:sp>
      <p:sp>
        <p:nvSpPr>
          <p:cNvPr id="69635"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fld id="{D66B7FBC-617C-4B5F-9C8A-1C7F365FA98A}" type="slidenum">
              <a:rPr kumimoji="0" lang="en-US" altLang="ja-JP" sz="1000">
                <a:latin typeface="Meiryo UI" panose="020B0604030504040204" pitchFamily="50" charset="-128"/>
                <a:ea typeface="Meiryo UI" panose="020B0604030504040204" pitchFamily="50" charset="-128"/>
              </a:rPr>
              <a:pPr eaLnBrk="1" hangingPunct="1">
                <a:spcBef>
                  <a:spcPct val="0"/>
                </a:spcBef>
                <a:buClrTx/>
                <a:buSzTx/>
                <a:buFontTx/>
                <a:buNone/>
              </a:pPr>
              <a:t>52</a:t>
            </a:fld>
            <a:endParaRPr kumimoji="0" lang="en-US" altLang="ja-JP" sz="1000">
              <a:latin typeface="Meiryo UI" panose="020B0604030504040204" pitchFamily="50" charset="-128"/>
              <a:ea typeface="Meiryo UI" panose="020B0604030504040204" pitchFamily="50" charset="-128"/>
            </a:endParaRPr>
          </a:p>
        </p:txBody>
      </p:sp>
      <p:grpSp>
        <p:nvGrpSpPr>
          <p:cNvPr id="69636" name="グループ化 24"/>
          <p:cNvGrpSpPr>
            <a:grpSpLocks/>
          </p:cNvGrpSpPr>
          <p:nvPr/>
        </p:nvGrpSpPr>
        <p:grpSpPr bwMode="auto">
          <a:xfrm>
            <a:off x="957263" y="1754188"/>
            <a:ext cx="3725862" cy="4703762"/>
            <a:chOff x="957337" y="1753560"/>
            <a:chExt cx="3725205" cy="4703901"/>
          </a:xfrm>
        </p:grpSpPr>
        <p:pic>
          <p:nvPicPr>
            <p:cNvPr id="69659" name="Picture 8" descr="C:\Users\nakazawa-lab\AppData\Local\Microsoft\Windows\Temporary Internet Files\Content.IE5\ORT1LSL4\MC900446338[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5733256"/>
              <a:ext cx="1704442" cy="7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60" name="Picture 2" descr="C:\Users\nakazawa-lab\AppData\Local\Microsoft\Windows\Temporary Internet Files\Content.IE5\IYA1H560\MC90033564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356169">
              <a:off x="2870609" y="1852292"/>
              <a:ext cx="1811933" cy="1186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61" name="Picture 7" descr="C:\Users\nakazawa-lab\AppData\Local\Microsoft\Windows\Temporary Internet Files\Content.IE5\ORT1LSL4\MC900352403[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3645024"/>
              <a:ext cx="1782024" cy="144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下矢印 14"/>
            <p:cNvSpPr/>
            <p:nvPr/>
          </p:nvSpPr>
          <p:spPr>
            <a:xfrm>
              <a:off x="2555667" y="3069636"/>
              <a:ext cx="215862" cy="935066"/>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100" dirty="0">
                  <a:latin typeface="Meiryo UI" pitchFamily="50" charset="-128"/>
                  <a:ea typeface="Meiryo UI" pitchFamily="50" charset="-128"/>
                  <a:cs typeface="Meiryo UI" pitchFamily="50" charset="-128"/>
                </a:rPr>
                <a:t>水</a:t>
              </a:r>
            </a:p>
          </p:txBody>
        </p:sp>
        <p:sp>
          <p:nvSpPr>
            <p:cNvPr id="16" name="下矢印 15"/>
            <p:cNvSpPr/>
            <p:nvPr/>
          </p:nvSpPr>
          <p:spPr>
            <a:xfrm>
              <a:off x="2050931" y="5085820"/>
              <a:ext cx="73012" cy="1150972"/>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600" dirty="0">
                  <a:latin typeface="Meiryo UI" pitchFamily="50" charset="-128"/>
                  <a:ea typeface="Meiryo UI" pitchFamily="50" charset="-128"/>
                  <a:cs typeface="Meiryo UI" pitchFamily="50" charset="-128"/>
                </a:rPr>
                <a:t>水</a:t>
              </a:r>
            </a:p>
          </p:txBody>
        </p:sp>
        <p:sp>
          <p:nvSpPr>
            <p:cNvPr id="17" name="下矢印 16"/>
            <p:cNvSpPr/>
            <p:nvPr/>
          </p:nvSpPr>
          <p:spPr>
            <a:xfrm>
              <a:off x="2339805" y="5085820"/>
              <a:ext cx="71425" cy="1150972"/>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600" dirty="0">
                  <a:latin typeface="Meiryo UI" pitchFamily="50" charset="-128"/>
                  <a:ea typeface="Meiryo UI" pitchFamily="50" charset="-128"/>
                  <a:cs typeface="Meiryo UI" pitchFamily="50" charset="-128"/>
                </a:rPr>
                <a:t>水</a:t>
              </a:r>
            </a:p>
          </p:txBody>
        </p:sp>
        <p:sp>
          <p:nvSpPr>
            <p:cNvPr id="18" name="下矢印 17"/>
            <p:cNvSpPr/>
            <p:nvPr/>
          </p:nvSpPr>
          <p:spPr>
            <a:xfrm>
              <a:off x="2627093" y="5085820"/>
              <a:ext cx="73012" cy="1150972"/>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600" dirty="0">
                  <a:latin typeface="Meiryo UI" pitchFamily="50" charset="-128"/>
                  <a:ea typeface="Meiryo UI" pitchFamily="50" charset="-128"/>
                  <a:cs typeface="Meiryo UI" pitchFamily="50" charset="-128"/>
                </a:rPr>
                <a:t>水</a:t>
              </a:r>
            </a:p>
          </p:txBody>
        </p:sp>
        <p:sp>
          <p:nvSpPr>
            <p:cNvPr id="19" name="下矢印 18"/>
            <p:cNvSpPr/>
            <p:nvPr/>
          </p:nvSpPr>
          <p:spPr>
            <a:xfrm>
              <a:off x="2915967" y="5085820"/>
              <a:ext cx="71424" cy="1150972"/>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600" dirty="0">
                  <a:latin typeface="Meiryo UI" pitchFamily="50" charset="-128"/>
                  <a:ea typeface="Meiryo UI" pitchFamily="50" charset="-128"/>
                  <a:cs typeface="Meiryo UI" pitchFamily="50" charset="-128"/>
                </a:rPr>
                <a:t>水</a:t>
              </a:r>
            </a:p>
          </p:txBody>
        </p:sp>
        <p:pic>
          <p:nvPicPr>
            <p:cNvPr id="69667" name="Picture 9" descr="C:\Users\nakazawa-lab\AppData\Local\Microsoft\Windows\Temporary Internet Files\Content.IE5\M534CPB1\MC900320230[1].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990246">
              <a:off x="951669" y="1759228"/>
              <a:ext cx="1331611" cy="132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下矢印 23"/>
            <p:cNvSpPr/>
            <p:nvPr/>
          </p:nvSpPr>
          <p:spPr>
            <a:xfrm>
              <a:off x="2195369" y="3069636"/>
              <a:ext cx="215862" cy="935066"/>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100" dirty="0">
                  <a:latin typeface="Meiryo UI" pitchFamily="50" charset="-128"/>
                  <a:ea typeface="Meiryo UI" pitchFamily="50" charset="-128"/>
                  <a:cs typeface="Meiryo UI" pitchFamily="50" charset="-128"/>
                </a:rPr>
                <a:t>水</a:t>
              </a:r>
            </a:p>
          </p:txBody>
        </p:sp>
      </p:grpSp>
      <p:pic>
        <p:nvPicPr>
          <p:cNvPr id="69637" name="Picture 8" descr="C:\Users\nakazawa-lab\AppData\Local\Microsoft\Windows\Temporary Internet Files\Content.IE5\ORT1LSL4\MC900446338[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2913" y="5680075"/>
            <a:ext cx="170338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2" descr="C:\Users\nakazawa-lab\AppData\Local\Microsoft\Windows\Temporary Internet Files\Content.IE5\IYA1H560\MC90033564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356169">
            <a:off x="6773863" y="1800225"/>
            <a:ext cx="1811337"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7" descr="C:\Users\nakazawa-lab\AppData\Local\Microsoft\Windows\Temporary Internet Files\Content.IE5\ORT1LSL4\MC900352403[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2913" y="3592513"/>
            <a:ext cx="178117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下矢印 29"/>
          <p:cNvSpPr/>
          <p:nvPr/>
        </p:nvSpPr>
        <p:spPr>
          <a:xfrm>
            <a:off x="6457950" y="3016250"/>
            <a:ext cx="417513" cy="844550"/>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100" dirty="0">
                <a:latin typeface="Meiryo UI" pitchFamily="50" charset="-128"/>
                <a:ea typeface="Meiryo UI" pitchFamily="50" charset="-128"/>
                <a:cs typeface="Meiryo UI" pitchFamily="50" charset="-128"/>
              </a:rPr>
              <a:t>水</a:t>
            </a:r>
          </a:p>
        </p:txBody>
      </p:sp>
      <p:sp>
        <p:nvSpPr>
          <p:cNvPr id="31" name="下矢印 30"/>
          <p:cNvSpPr/>
          <p:nvPr/>
        </p:nvSpPr>
        <p:spPr>
          <a:xfrm>
            <a:off x="5954713" y="5032375"/>
            <a:ext cx="71437" cy="1152525"/>
          </a:xfrm>
          <a:prstGeom prst="downArrow">
            <a:avLst/>
          </a:prstGeom>
          <a:solidFill>
            <a:srgbClr val="00B0F0"/>
          </a:solid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600" dirty="0">
                <a:latin typeface="Meiryo UI" pitchFamily="50" charset="-128"/>
                <a:ea typeface="Meiryo UI" pitchFamily="50" charset="-128"/>
                <a:cs typeface="Meiryo UI" pitchFamily="50" charset="-128"/>
              </a:rPr>
              <a:t>水</a:t>
            </a:r>
          </a:p>
        </p:txBody>
      </p:sp>
      <p:sp>
        <p:nvSpPr>
          <p:cNvPr id="32" name="下矢印 31"/>
          <p:cNvSpPr/>
          <p:nvPr/>
        </p:nvSpPr>
        <p:spPr>
          <a:xfrm>
            <a:off x="6242050" y="5032375"/>
            <a:ext cx="73025" cy="1152525"/>
          </a:xfrm>
          <a:prstGeom prst="downArrow">
            <a:avLst/>
          </a:prstGeom>
          <a:solidFill>
            <a:srgbClr val="00B0F0"/>
          </a:solid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600" dirty="0">
                <a:latin typeface="Meiryo UI" pitchFamily="50" charset="-128"/>
                <a:ea typeface="Meiryo UI" pitchFamily="50" charset="-128"/>
                <a:cs typeface="Meiryo UI" pitchFamily="50" charset="-128"/>
              </a:rPr>
              <a:t>水</a:t>
            </a:r>
          </a:p>
        </p:txBody>
      </p:sp>
      <p:sp>
        <p:nvSpPr>
          <p:cNvPr id="34" name="下矢印 33"/>
          <p:cNvSpPr/>
          <p:nvPr/>
        </p:nvSpPr>
        <p:spPr>
          <a:xfrm>
            <a:off x="6818313" y="5032375"/>
            <a:ext cx="71437" cy="1152525"/>
          </a:xfrm>
          <a:prstGeom prst="downArrow">
            <a:avLst/>
          </a:prstGeom>
          <a:solidFill>
            <a:srgbClr val="00B0F0"/>
          </a:solid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600" dirty="0">
                <a:latin typeface="Meiryo UI" pitchFamily="50" charset="-128"/>
                <a:ea typeface="Meiryo UI" pitchFamily="50" charset="-128"/>
                <a:cs typeface="Meiryo UI" pitchFamily="50" charset="-128"/>
              </a:rPr>
              <a:t>水</a:t>
            </a:r>
          </a:p>
        </p:txBody>
      </p:sp>
      <p:pic>
        <p:nvPicPr>
          <p:cNvPr id="69644" name="Picture 9" descr="C:\Users\nakazawa-lab\AppData\Local\Microsoft\Windows\Temporary Internet Files\Content.IE5\M534CPB1\MC900320230[1].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990246">
            <a:off x="4853782" y="1705769"/>
            <a:ext cx="1331912"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下矢印 35"/>
          <p:cNvSpPr/>
          <p:nvPr/>
        </p:nvSpPr>
        <p:spPr>
          <a:xfrm>
            <a:off x="5867400" y="3016250"/>
            <a:ext cx="447675" cy="844550"/>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100" dirty="0">
                <a:latin typeface="Meiryo UI" pitchFamily="50" charset="-128"/>
                <a:ea typeface="Meiryo UI" pitchFamily="50" charset="-128"/>
                <a:cs typeface="Meiryo UI" pitchFamily="50" charset="-128"/>
              </a:rPr>
              <a:t>水</a:t>
            </a:r>
          </a:p>
        </p:txBody>
      </p:sp>
      <p:sp>
        <p:nvSpPr>
          <p:cNvPr id="69646" name="テキスト ボックス 36"/>
          <p:cNvSpPr txBox="1">
            <a:spLocks noChangeArrowheads="1"/>
          </p:cNvSpPr>
          <p:nvPr/>
        </p:nvSpPr>
        <p:spPr bwMode="auto">
          <a:xfrm>
            <a:off x="4643438" y="3141663"/>
            <a:ext cx="1152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solidFill>
                  <a:srgbClr val="FF0000"/>
                </a:solidFill>
                <a:latin typeface="Meiryo UI" panose="020B0604030504040204" pitchFamily="50" charset="-128"/>
                <a:ea typeface="Meiryo UI" panose="020B0604030504040204" pitchFamily="50" charset="-128"/>
              </a:rPr>
              <a:t>地産外商</a:t>
            </a:r>
          </a:p>
        </p:txBody>
      </p:sp>
      <p:sp>
        <p:nvSpPr>
          <p:cNvPr id="38" name="円/楕円 37"/>
          <p:cNvSpPr/>
          <p:nvPr/>
        </p:nvSpPr>
        <p:spPr>
          <a:xfrm>
            <a:off x="5651500" y="4005263"/>
            <a:ext cx="1512888" cy="287337"/>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39" name="円/楕円 38"/>
          <p:cNvSpPr/>
          <p:nvPr/>
        </p:nvSpPr>
        <p:spPr>
          <a:xfrm>
            <a:off x="6011863" y="4365625"/>
            <a:ext cx="144462" cy="1428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40" name="円/楕円 39"/>
          <p:cNvSpPr/>
          <p:nvPr/>
        </p:nvSpPr>
        <p:spPr>
          <a:xfrm>
            <a:off x="6443663" y="4508500"/>
            <a:ext cx="144462" cy="1444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41" name="円/楕円 40"/>
          <p:cNvSpPr/>
          <p:nvPr/>
        </p:nvSpPr>
        <p:spPr>
          <a:xfrm>
            <a:off x="6300788" y="4652963"/>
            <a:ext cx="142875" cy="1444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42" name="円/楕円 41"/>
          <p:cNvSpPr/>
          <p:nvPr/>
        </p:nvSpPr>
        <p:spPr>
          <a:xfrm>
            <a:off x="6011863" y="4724400"/>
            <a:ext cx="144462" cy="1444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43" name="円/楕円 42"/>
          <p:cNvSpPr/>
          <p:nvPr/>
        </p:nvSpPr>
        <p:spPr>
          <a:xfrm>
            <a:off x="6732588" y="4508500"/>
            <a:ext cx="142875" cy="1444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44" name="円/楕円 43"/>
          <p:cNvSpPr/>
          <p:nvPr/>
        </p:nvSpPr>
        <p:spPr>
          <a:xfrm>
            <a:off x="6804025" y="4292600"/>
            <a:ext cx="144463" cy="1444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45" name="円/楕円 44"/>
          <p:cNvSpPr/>
          <p:nvPr/>
        </p:nvSpPr>
        <p:spPr>
          <a:xfrm>
            <a:off x="6372225" y="3716338"/>
            <a:ext cx="144463" cy="1444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46" name="円/楕円 45"/>
          <p:cNvSpPr/>
          <p:nvPr/>
        </p:nvSpPr>
        <p:spPr>
          <a:xfrm>
            <a:off x="5867400" y="4508500"/>
            <a:ext cx="144463" cy="1444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47" name="円/楕円 46"/>
          <p:cNvSpPr/>
          <p:nvPr/>
        </p:nvSpPr>
        <p:spPr>
          <a:xfrm>
            <a:off x="6875463" y="4581525"/>
            <a:ext cx="144462" cy="1428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69657" name="テキスト ボックス 47"/>
          <p:cNvSpPr txBox="1">
            <a:spLocks noChangeArrowheads="1"/>
          </p:cNvSpPr>
          <p:nvPr/>
        </p:nvSpPr>
        <p:spPr bwMode="auto">
          <a:xfrm>
            <a:off x="7380288" y="4652963"/>
            <a:ext cx="1152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r>
              <a:rPr lang="ja-JP" altLang="en-US" sz="1800">
                <a:solidFill>
                  <a:srgbClr val="FF0000"/>
                </a:solidFill>
                <a:latin typeface="Meiryo UI" panose="020B0604030504040204" pitchFamily="50" charset="-128"/>
                <a:ea typeface="Meiryo UI" panose="020B0604030504040204" pitchFamily="50" charset="-128"/>
              </a:rPr>
              <a:t>地産地消</a:t>
            </a:r>
          </a:p>
        </p:txBody>
      </p:sp>
      <p:sp>
        <p:nvSpPr>
          <p:cNvPr id="49" name="円/楕円 48"/>
          <p:cNvSpPr/>
          <p:nvPr/>
        </p:nvSpPr>
        <p:spPr>
          <a:xfrm>
            <a:off x="1908175" y="4221163"/>
            <a:ext cx="1223963" cy="144462"/>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itchFamily="50" charset="-128"/>
              <a:ea typeface="Meiryo UI" pitchFamily="50" charset="-128"/>
              <a:cs typeface="Meiryo UI" pitchFamily="50" charset="-128"/>
            </a:endParaRPr>
          </a:p>
        </p:txBody>
      </p:sp>
      <p:sp>
        <p:nvSpPr>
          <p:cNvPr id="2" name="テキスト ボックス 1">
            <a:extLst>
              <a:ext uri="{FF2B5EF4-FFF2-40B4-BE49-F238E27FC236}">
                <a16:creationId xmlns:a16="http://schemas.microsoft.com/office/drawing/2014/main" id="{59BCAE6C-B499-421D-86DC-52959D0817BD}"/>
              </a:ext>
            </a:extLst>
          </p:cNvPr>
          <p:cNvSpPr txBox="1"/>
          <p:nvPr/>
        </p:nvSpPr>
        <p:spPr>
          <a:xfrm>
            <a:off x="4002157" y="4508500"/>
            <a:ext cx="1538178" cy="1200329"/>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地元の資源を活用する</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a:t>
            </a:r>
            <a:r>
              <a:rPr kumimoji="1" lang="ja-JP" altLang="en-US" dirty="0" err="1">
                <a:latin typeface="Meiryo UI" panose="020B0604030504040204" pitchFamily="50" charset="-128"/>
                <a:ea typeface="Meiryo UI" panose="020B0604030504040204" pitchFamily="50" charset="-128"/>
              </a:rPr>
              <a:t>ざるの</a:t>
            </a:r>
            <a:r>
              <a:rPr kumimoji="1" lang="ja-JP" altLang="en-US" dirty="0">
                <a:latin typeface="Meiryo UI" panose="020B0604030504040204" pitchFamily="50" charset="-128"/>
                <a:ea typeface="Meiryo UI" panose="020B0604030504040204" pitchFamily="50" charset="-128"/>
              </a:rPr>
              <a:t>目がふさがる</a:t>
            </a:r>
          </a:p>
        </p:txBody>
      </p:sp>
    </p:spTree>
    <p:extLst>
      <p:ext uri="{BB962C8B-B14F-4D97-AF65-F5344CB8AC3E}">
        <p14:creationId xmlns:p14="http://schemas.microsoft.com/office/powerpoint/2010/main" val="39335169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タイトル 1"/>
          <p:cNvSpPr>
            <a:spLocks noGrp="1"/>
          </p:cNvSpPr>
          <p:nvPr>
            <p:ph type="title"/>
          </p:nvPr>
        </p:nvSpPr>
        <p:spPr/>
        <p:txBody>
          <a:bodyPr/>
          <a:lstStyle/>
          <a:p>
            <a:r>
              <a:rPr lang="ja-JP" altLang="en-US" sz="3600">
                <a:latin typeface="Meiryo UI" panose="020B0604030504040204" pitchFamily="50" charset="-128"/>
                <a:ea typeface="Meiryo UI" panose="020B0604030504040204" pitchFamily="50" charset="-128"/>
              </a:rPr>
              <a:t>産業連関表から見た地産地消・地産外商</a:t>
            </a:r>
          </a:p>
        </p:txBody>
      </p:sp>
      <p:sp>
        <p:nvSpPr>
          <p:cNvPr id="38915" name="コンテンツ プレースホルダ 2"/>
          <p:cNvSpPr>
            <a:spLocks noGrp="1"/>
          </p:cNvSpPr>
          <p:nvPr>
            <p:ph idx="1"/>
          </p:nvPr>
        </p:nvSpPr>
        <p:spPr>
          <a:xfrm>
            <a:off x="468313" y="1844675"/>
            <a:ext cx="8229600" cy="4302125"/>
          </a:xfrm>
        </p:spPr>
        <p:txBody>
          <a:bodyPr>
            <a:normAutofit fontScale="85000" lnSpcReduction="20000"/>
          </a:bodyPr>
          <a:lstStyle/>
          <a:p>
            <a:pPr>
              <a:lnSpc>
                <a:spcPct val="120000"/>
              </a:lnSpc>
              <a:buFont typeface="Wingdings" panose="05000000000000000000" pitchFamily="2" charset="2"/>
              <a:buNone/>
              <a:defRPr/>
            </a:pPr>
            <a:r>
              <a:rPr lang="en-US" altLang="ja-JP" dirty="0">
                <a:latin typeface="Meiryo UI" pitchFamily="50" charset="-128"/>
                <a:ea typeface="Meiryo UI" pitchFamily="50" charset="-128"/>
                <a:cs typeface="Meiryo UI" pitchFamily="50" charset="-128"/>
              </a:rPr>
              <a:t>	</a:t>
            </a:r>
            <a:r>
              <a:rPr lang="ja-JP" altLang="en-US" dirty="0">
                <a:latin typeface="Meiryo UI" pitchFamily="50" charset="-128"/>
                <a:ea typeface="Meiryo UI" pitchFamily="50" charset="-128"/>
                <a:cs typeface="Meiryo UI" pitchFamily="50" charset="-128"/>
              </a:rPr>
              <a:t>地産地消とは？</a:t>
            </a:r>
            <a:endParaRPr lang="en-US" altLang="ja-JP" dirty="0">
              <a:latin typeface="Meiryo UI" pitchFamily="50" charset="-128"/>
              <a:ea typeface="Meiryo UI" pitchFamily="50" charset="-128"/>
              <a:cs typeface="Meiryo UI" pitchFamily="50" charset="-128"/>
            </a:endParaRPr>
          </a:p>
          <a:p>
            <a:pPr>
              <a:lnSpc>
                <a:spcPct val="120000"/>
              </a:lnSpc>
              <a:defRPr/>
            </a:pPr>
            <a:r>
              <a:rPr lang="ja-JP" altLang="en-US" dirty="0">
                <a:latin typeface="Meiryo UI" pitchFamily="50" charset="-128"/>
                <a:ea typeface="Meiryo UI" pitchFamily="50" charset="-128"/>
                <a:cs typeface="Meiryo UI" pitchFamily="50" charset="-128"/>
              </a:rPr>
              <a:t>地元で生産されたものを地元で消費する。</a:t>
            </a:r>
            <a:endParaRPr lang="en-US" altLang="ja-JP" dirty="0">
              <a:latin typeface="Meiryo UI" pitchFamily="50" charset="-128"/>
              <a:ea typeface="Meiryo UI" pitchFamily="50" charset="-128"/>
              <a:cs typeface="Meiryo UI" pitchFamily="50" charset="-128"/>
            </a:endParaRPr>
          </a:p>
          <a:p>
            <a:pPr>
              <a:lnSpc>
                <a:spcPct val="120000"/>
              </a:lnSpc>
              <a:buFont typeface="Wingdings" panose="05000000000000000000" pitchFamily="2" charset="2"/>
              <a:buNone/>
              <a:defRPr/>
            </a:pPr>
            <a:r>
              <a:rPr lang="ja-JP" altLang="en-US" dirty="0">
                <a:solidFill>
                  <a:srgbClr val="FF0000"/>
                </a:solidFill>
                <a:latin typeface="Meiryo UI" pitchFamily="50" charset="-128"/>
                <a:ea typeface="Meiryo UI" pitchFamily="50" charset="-128"/>
                <a:cs typeface="Meiryo UI" pitchFamily="50" charset="-128"/>
              </a:rPr>
              <a:t>→地域経済の循環構造（自給率・域内取引）を強める。</a:t>
            </a:r>
            <a:endParaRPr lang="en-US" altLang="ja-JP" dirty="0">
              <a:solidFill>
                <a:srgbClr val="FF0000"/>
              </a:solidFill>
              <a:latin typeface="Meiryo UI" pitchFamily="50" charset="-128"/>
              <a:ea typeface="Meiryo UI" pitchFamily="50" charset="-128"/>
              <a:cs typeface="Meiryo UI" pitchFamily="50" charset="-128"/>
            </a:endParaRPr>
          </a:p>
          <a:p>
            <a:pPr>
              <a:lnSpc>
                <a:spcPct val="120000"/>
              </a:lnSpc>
              <a:buFont typeface="Wingdings" panose="05000000000000000000" pitchFamily="2" charset="2"/>
              <a:buNone/>
              <a:defRPr/>
            </a:pPr>
            <a:r>
              <a:rPr lang="en-US" altLang="ja-JP" dirty="0">
                <a:latin typeface="Meiryo UI" pitchFamily="50" charset="-128"/>
                <a:ea typeface="Meiryo UI" pitchFamily="50" charset="-128"/>
                <a:cs typeface="Meiryo UI" pitchFamily="50" charset="-128"/>
              </a:rPr>
              <a:t>	</a:t>
            </a:r>
            <a:r>
              <a:rPr lang="ja-JP" altLang="en-US" dirty="0">
                <a:latin typeface="Meiryo UI" pitchFamily="50" charset="-128"/>
                <a:ea typeface="Meiryo UI" pitchFamily="50" charset="-128"/>
                <a:cs typeface="Meiryo UI" pitchFamily="50" charset="-128"/>
              </a:rPr>
              <a:t>地産外商とは？</a:t>
            </a:r>
            <a:endParaRPr lang="en-US" altLang="ja-JP" dirty="0">
              <a:latin typeface="Meiryo UI" pitchFamily="50" charset="-128"/>
              <a:ea typeface="Meiryo UI" pitchFamily="50" charset="-128"/>
              <a:cs typeface="Meiryo UI" pitchFamily="50" charset="-128"/>
            </a:endParaRPr>
          </a:p>
          <a:p>
            <a:pPr>
              <a:lnSpc>
                <a:spcPct val="120000"/>
              </a:lnSpc>
              <a:defRPr/>
            </a:pPr>
            <a:r>
              <a:rPr lang="ja-JP" altLang="en-US" dirty="0">
                <a:latin typeface="Meiryo UI" pitchFamily="50" charset="-128"/>
                <a:ea typeface="Meiryo UI" pitchFamily="50" charset="-128"/>
                <a:cs typeface="Meiryo UI" pitchFamily="50" charset="-128"/>
              </a:rPr>
              <a:t>地元で生産されたものを県外で販売する。</a:t>
            </a:r>
            <a:endParaRPr lang="en-US" altLang="ja-JP" dirty="0">
              <a:latin typeface="Meiryo UI" pitchFamily="50" charset="-128"/>
              <a:ea typeface="Meiryo UI" pitchFamily="50" charset="-128"/>
              <a:cs typeface="Meiryo UI" pitchFamily="50" charset="-128"/>
            </a:endParaRPr>
          </a:p>
          <a:p>
            <a:pPr>
              <a:lnSpc>
                <a:spcPct val="120000"/>
              </a:lnSpc>
              <a:buFont typeface="Wingdings" panose="05000000000000000000" pitchFamily="2" charset="2"/>
              <a:buNone/>
              <a:defRPr/>
            </a:pPr>
            <a:r>
              <a:rPr lang="ja-JP" altLang="en-US" dirty="0">
                <a:latin typeface="Meiryo UI" pitchFamily="50" charset="-128"/>
                <a:ea typeface="Meiryo UI" pitchFamily="50" charset="-128"/>
                <a:cs typeface="Meiryo UI" pitchFamily="50" charset="-128"/>
              </a:rPr>
              <a:t>→</a:t>
            </a:r>
            <a:r>
              <a:rPr lang="ja-JP" altLang="en-US" dirty="0">
                <a:solidFill>
                  <a:srgbClr val="FF0000"/>
                </a:solidFill>
                <a:latin typeface="Meiryo UI" pitchFamily="50" charset="-128"/>
                <a:ea typeface="Meiryo UI" pitchFamily="50" charset="-128"/>
                <a:cs typeface="Meiryo UI" pitchFamily="50" charset="-128"/>
              </a:rPr>
              <a:t>域外からマネーを獲得する</a:t>
            </a:r>
            <a:r>
              <a:rPr lang="ja-JP" altLang="en-US" dirty="0">
                <a:latin typeface="Meiryo UI" pitchFamily="50" charset="-128"/>
                <a:ea typeface="Meiryo UI" pitchFamily="50" charset="-128"/>
                <a:cs typeface="Meiryo UI" pitchFamily="50" charset="-128"/>
              </a:rPr>
              <a:t>。</a:t>
            </a:r>
            <a:endParaRPr lang="en-US" altLang="ja-JP" dirty="0">
              <a:latin typeface="Meiryo UI" pitchFamily="50" charset="-128"/>
              <a:ea typeface="Meiryo UI" pitchFamily="50" charset="-128"/>
              <a:cs typeface="Meiryo UI" pitchFamily="50" charset="-128"/>
            </a:endParaRPr>
          </a:p>
          <a:p>
            <a:pPr>
              <a:lnSpc>
                <a:spcPct val="120000"/>
              </a:lnSpc>
              <a:buFont typeface="Wingdings" panose="05000000000000000000" pitchFamily="2" charset="2"/>
              <a:buNone/>
              <a:defRPr/>
            </a:pPr>
            <a:r>
              <a:rPr lang="ja-JP" altLang="en-US" dirty="0">
                <a:latin typeface="Meiryo UI" pitchFamily="50" charset="-128"/>
                <a:ea typeface="Meiryo UI" pitchFamily="50" charset="-128"/>
                <a:cs typeface="Meiryo UI" pitchFamily="50" charset="-128"/>
              </a:rPr>
              <a:t>　</a:t>
            </a:r>
            <a:endParaRPr lang="en-US" altLang="ja-JP" dirty="0">
              <a:latin typeface="Meiryo UI" pitchFamily="50" charset="-128"/>
              <a:ea typeface="Meiryo UI" pitchFamily="50" charset="-128"/>
              <a:cs typeface="Meiryo UI" pitchFamily="50" charset="-128"/>
            </a:endParaRPr>
          </a:p>
          <a:p>
            <a:pPr>
              <a:lnSpc>
                <a:spcPct val="120000"/>
              </a:lnSpc>
              <a:buFont typeface="Wingdings" panose="05000000000000000000" pitchFamily="2" charset="2"/>
              <a:buNone/>
              <a:defRPr/>
            </a:pPr>
            <a:r>
              <a:rPr lang="ja-JP" altLang="en-US" dirty="0">
                <a:latin typeface="Meiryo UI" pitchFamily="50" charset="-128"/>
                <a:ea typeface="Meiryo UI" pitchFamily="50" charset="-128"/>
                <a:cs typeface="Meiryo UI" pitchFamily="50" charset="-128"/>
              </a:rPr>
              <a:t>この政策が組み合わさることで、「</a:t>
            </a:r>
            <a:r>
              <a:rPr lang="ja-JP" altLang="en-US" dirty="0">
                <a:solidFill>
                  <a:srgbClr val="FF0000"/>
                </a:solidFill>
                <a:latin typeface="Meiryo UI" pitchFamily="50" charset="-128"/>
                <a:ea typeface="Meiryo UI" pitchFamily="50" charset="-128"/>
                <a:cs typeface="Meiryo UI" pitchFamily="50" charset="-128"/>
              </a:rPr>
              <a:t>域外からマネーを獲得し、獲得したマネーを域内で循環させる</a:t>
            </a:r>
            <a:r>
              <a:rPr lang="ja-JP" altLang="en-US" dirty="0">
                <a:latin typeface="Meiryo UI" pitchFamily="50" charset="-128"/>
                <a:ea typeface="Meiryo UI" pitchFamily="50" charset="-128"/>
                <a:cs typeface="Meiryo UI" pitchFamily="50" charset="-128"/>
              </a:rPr>
              <a:t>」ことが可能になる。</a:t>
            </a:r>
          </a:p>
        </p:txBody>
      </p:sp>
      <p:sp>
        <p:nvSpPr>
          <p:cNvPr id="70660"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anose="05000000000000000000" pitchFamily="2" charset="2"/>
              <a:buChar char="o"/>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o"/>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lr>
                <a:schemeClr val="accent2"/>
              </a:buClr>
              <a:buSzPct val="75000"/>
              <a:buFont typeface="Wingdings" panose="05000000000000000000" pitchFamily="2" charset="2"/>
              <a:buChar char="n"/>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fld id="{2AA261B7-2764-4693-9BC5-FECF1C7806B1}" type="slidenum">
              <a:rPr kumimoji="0" lang="en-US" altLang="ja-JP" sz="1000">
                <a:latin typeface="Meiryo UI" panose="020B0604030504040204" pitchFamily="50" charset="-128"/>
                <a:ea typeface="Meiryo UI" panose="020B0604030504040204" pitchFamily="50" charset="-128"/>
              </a:rPr>
              <a:pPr eaLnBrk="1" hangingPunct="1">
                <a:spcBef>
                  <a:spcPct val="0"/>
                </a:spcBef>
                <a:buClrTx/>
                <a:buSzTx/>
                <a:buFontTx/>
                <a:buNone/>
              </a:pPr>
              <a:t>53</a:t>
            </a:fld>
            <a:endParaRPr kumimoji="0" lang="en-US" altLang="ja-JP" sz="10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37875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17E2BFAA-4B70-4DA2-BD21-7FFE95F5B3D1}"/>
              </a:ext>
            </a:extLst>
          </p:cNvPr>
          <p:cNvSpPr>
            <a:spLocks noGrp="1"/>
          </p:cNvSpPr>
          <p:nvPr>
            <p:ph type="title"/>
          </p:nvPr>
        </p:nvSpPr>
        <p:spPr/>
        <p:txBody>
          <a:bodyPr>
            <a:normAutofit/>
          </a:bodyPr>
          <a:lstStyle/>
          <a:p>
            <a:r>
              <a:rPr lang="ja-JP" altLang="en-US" sz="3200" dirty="0">
                <a:latin typeface="Meiryo UI" panose="020B0604030504040204" pitchFamily="50" charset="-128"/>
                <a:ea typeface="Meiryo UI" panose="020B0604030504040204" pitchFamily="50" charset="-128"/>
              </a:rPr>
              <a:t>３．政策の方向性と参考事例</a:t>
            </a:r>
            <a:endParaRPr kumimoji="1" lang="ja-JP" altLang="en-US" sz="3200" dirty="0">
              <a:latin typeface="Meiryo UI" panose="020B0604030504040204" pitchFamily="50" charset="-128"/>
              <a:ea typeface="Meiryo UI" panose="020B0604030504040204" pitchFamily="50" charset="-128"/>
            </a:endParaRPr>
          </a:p>
        </p:txBody>
      </p:sp>
      <p:sp>
        <p:nvSpPr>
          <p:cNvPr id="5" name="テキスト プレースホルダー 4">
            <a:extLst>
              <a:ext uri="{FF2B5EF4-FFF2-40B4-BE49-F238E27FC236}">
                <a16:creationId xmlns:a16="http://schemas.microsoft.com/office/drawing/2014/main" id="{DFB73D2C-9AB9-44BB-8115-40DB7B55AC82}"/>
              </a:ext>
            </a:extLst>
          </p:cNvPr>
          <p:cNvSpPr>
            <a:spLocks noGrp="1"/>
          </p:cNvSpPr>
          <p:nvPr>
            <p:ph type="body" idx="1"/>
          </p:nvPr>
        </p:nvSpPr>
        <p:spPr/>
        <p:txBody>
          <a:bodyPr/>
          <a:lstStyle/>
          <a:p>
            <a:endParaRPr lang="en-US" altLang="ja-JP" b="1" cap="all" dirty="0">
              <a:solidFill>
                <a:prstClr val="black"/>
              </a:solidFill>
              <a:latin typeface="Meiryo UI" panose="020B0604030504040204" pitchFamily="50" charset="-128"/>
              <a:ea typeface="Meiryo UI" panose="020B0604030504040204" pitchFamily="50" charset="-128"/>
              <a:cs typeface="+mj-cs"/>
            </a:endParaRPr>
          </a:p>
          <a:p>
            <a:r>
              <a:rPr lang="ja-JP" altLang="en-US" b="1" cap="all" dirty="0">
                <a:solidFill>
                  <a:prstClr val="black"/>
                </a:solidFill>
                <a:latin typeface="Meiryo UI" panose="020B0604030504040204" pitchFamily="50" charset="-128"/>
                <a:ea typeface="Meiryo UI" panose="020B0604030504040204" pitchFamily="50" charset="-128"/>
                <a:cs typeface="+mj-cs"/>
              </a:rPr>
              <a:t>黒潮町および黒潮町観光ネットワークとの事例紹介</a:t>
            </a:r>
            <a:endParaRPr kumimoji="1" lang="ja-JP" altLang="en-US" dirty="0"/>
          </a:p>
        </p:txBody>
      </p:sp>
    </p:spTree>
    <p:extLst>
      <p:ext uri="{BB962C8B-B14F-4D97-AF65-F5344CB8AC3E}">
        <p14:creationId xmlns:p14="http://schemas.microsoft.com/office/powerpoint/2010/main" val="9390704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3513"/>
            <a:ext cx="9144000" cy="607175"/>
          </a:xfrm>
        </p:spPr>
        <p:txBody>
          <a:bodyPr>
            <a:noAutofit/>
          </a:bodyPr>
          <a:lstStyle/>
          <a:p>
            <a:pPr algn="l"/>
            <a:r>
              <a:rPr kumimoji="1" lang="ja-JP" altLang="en-US" sz="2800" dirty="0"/>
              <a:t>■高知県黒潮町での取り組みの紹介</a:t>
            </a:r>
          </a:p>
        </p:txBody>
      </p:sp>
      <p:sp>
        <p:nvSpPr>
          <p:cNvPr id="3" name="コンテンツ プレースホルダー 2"/>
          <p:cNvSpPr>
            <a:spLocks noGrp="1"/>
          </p:cNvSpPr>
          <p:nvPr>
            <p:ph idx="1"/>
          </p:nvPr>
        </p:nvSpPr>
        <p:spPr>
          <a:xfrm>
            <a:off x="251520" y="764704"/>
            <a:ext cx="8784976" cy="5688632"/>
          </a:xfrm>
        </p:spPr>
        <p:txBody>
          <a:bodyPr>
            <a:normAutofit/>
          </a:bodyPr>
          <a:lstStyle/>
          <a:p>
            <a:pPr marL="0" indent="0">
              <a:buNone/>
            </a:pPr>
            <a:r>
              <a:rPr lang="ja-JP" altLang="en-US" sz="2000" dirty="0"/>
              <a:t>黒潮町、黒潮町商工会と協働で</a:t>
            </a:r>
            <a:r>
              <a:rPr lang="en-US" altLang="ja-JP" sz="2000" dirty="0"/>
              <a:t>H23</a:t>
            </a:r>
            <a:r>
              <a:rPr lang="ja-JP" altLang="en-US" sz="2000" dirty="0"/>
              <a:t>黒潮町産業連関表を推計</a:t>
            </a:r>
            <a:endParaRPr lang="en-US" altLang="ja-JP" sz="2000" dirty="0"/>
          </a:p>
          <a:p>
            <a:pPr marL="0" indent="0">
              <a:buNone/>
            </a:pPr>
            <a:endParaRPr lang="en-US" altLang="ja-JP" sz="2000" dirty="0"/>
          </a:p>
          <a:p>
            <a:pPr marL="0" indent="0">
              <a:buNone/>
            </a:pPr>
            <a:r>
              <a:rPr lang="ja-JP" altLang="en-US" sz="2000" dirty="0"/>
              <a:t>□地域経営のツール（</a:t>
            </a:r>
            <a:r>
              <a:rPr lang="ja-JP" altLang="en-US" sz="2000" dirty="0">
                <a:solidFill>
                  <a:srgbClr val="FF0000"/>
                </a:solidFill>
              </a:rPr>
              <a:t>マクロ的視点</a:t>
            </a:r>
            <a:r>
              <a:rPr lang="ja-JP" altLang="en-US" sz="2000" dirty="0"/>
              <a:t>）として</a:t>
            </a:r>
            <a:endParaRPr lang="en-US" altLang="ja-JP" sz="2000" dirty="0"/>
          </a:p>
          <a:p>
            <a:pPr marL="0" indent="0">
              <a:buNone/>
            </a:pPr>
            <a:r>
              <a:rPr lang="ja-JP" altLang="en-US" sz="2000" dirty="0"/>
              <a:t>①地域経済の産業構造の見える化</a:t>
            </a:r>
            <a:endParaRPr lang="en-US" altLang="ja-JP" sz="2000" dirty="0"/>
          </a:p>
          <a:p>
            <a:pPr marL="0" indent="0">
              <a:buNone/>
            </a:pPr>
            <a:r>
              <a:rPr lang="ja-JP" altLang="en-US" sz="2000" dirty="0"/>
              <a:t>⇒黒潮町役場と黒潮町の強み弱みを明らかにし、今後の経済政策の方向性を検討する。</a:t>
            </a:r>
            <a:endParaRPr lang="en-US" altLang="ja-JP" sz="2000" dirty="0"/>
          </a:p>
          <a:p>
            <a:pPr marL="0" indent="0">
              <a:buNone/>
            </a:pPr>
            <a:endParaRPr lang="en-US" altLang="ja-JP" sz="2000" dirty="0"/>
          </a:p>
          <a:p>
            <a:pPr marL="0" indent="0">
              <a:buNone/>
            </a:pPr>
            <a:r>
              <a:rPr lang="ja-JP" altLang="en-US" sz="2000" dirty="0"/>
              <a:t>□事業評価のツール（</a:t>
            </a:r>
            <a:r>
              <a:rPr lang="ja-JP" altLang="en-US" sz="2000" dirty="0">
                <a:solidFill>
                  <a:srgbClr val="FF0000"/>
                </a:solidFill>
              </a:rPr>
              <a:t>ミクロ的視点</a:t>
            </a:r>
            <a:r>
              <a:rPr lang="ja-JP" altLang="en-US" sz="2000" dirty="0"/>
              <a:t>）として</a:t>
            </a:r>
            <a:endParaRPr lang="en-US" altLang="ja-JP" sz="2000" dirty="0"/>
          </a:p>
          <a:p>
            <a:pPr marL="0" indent="0">
              <a:buNone/>
            </a:pPr>
            <a:r>
              <a:rPr lang="ja-JP" altLang="en-US" sz="2000" dirty="0"/>
              <a:t>②経済波及効果の推計</a:t>
            </a:r>
            <a:endParaRPr lang="en-US" altLang="ja-JP" sz="2000" dirty="0"/>
          </a:p>
          <a:p>
            <a:pPr marL="0" indent="0">
              <a:buNone/>
            </a:pPr>
            <a:r>
              <a:rPr lang="ja-JP" altLang="en-US" sz="2000" dirty="0"/>
              <a:t>⇒黒潮町観光ネットワークが行なうスポーツツーリズム事業の効果を明らかにする。</a:t>
            </a:r>
          </a:p>
        </p:txBody>
      </p:sp>
      <p:sp>
        <p:nvSpPr>
          <p:cNvPr id="4" name="正方形/長方形 3"/>
          <p:cNvSpPr/>
          <p:nvPr/>
        </p:nvSpPr>
        <p:spPr>
          <a:xfrm>
            <a:off x="0" y="548680"/>
            <a:ext cx="9144000" cy="45719"/>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12EB7-9942-4677-93FF-97448FA2B5F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1" lang="ja-JP" altLang="en-US"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332124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3513"/>
            <a:ext cx="9144000" cy="607175"/>
          </a:xfrm>
        </p:spPr>
        <p:txBody>
          <a:bodyPr>
            <a:noAutofit/>
          </a:bodyPr>
          <a:lstStyle/>
          <a:p>
            <a:pPr algn="l"/>
            <a:r>
              <a:rPr lang="ja-JP" altLang="en-US" sz="2800" dirty="0"/>
              <a:t>■黒潮町のご紹介</a:t>
            </a:r>
            <a:endParaRPr kumimoji="1" lang="ja-JP" altLang="en-US" sz="2800" dirty="0"/>
          </a:p>
        </p:txBody>
      </p:sp>
      <p:sp>
        <p:nvSpPr>
          <p:cNvPr id="3" name="コンテンツ プレースホルダー 2"/>
          <p:cNvSpPr>
            <a:spLocks noGrp="1"/>
          </p:cNvSpPr>
          <p:nvPr>
            <p:ph idx="1"/>
          </p:nvPr>
        </p:nvSpPr>
        <p:spPr>
          <a:xfrm>
            <a:off x="251520" y="764704"/>
            <a:ext cx="8784976" cy="5688632"/>
          </a:xfrm>
        </p:spPr>
        <p:txBody>
          <a:bodyPr>
            <a:normAutofit/>
          </a:bodyPr>
          <a:lstStyle/>
          <a:p>
            <a:pPr marL="0" indent="0">
              <a:buNone/>
            </a:pPr>
            <a:r>
              <a:rPr lang="ja-JP" altLang="en-US" sz="2000" dirty="0"/>
              <a:t>黒潮町は、高知県幡多郡大方町と佐賀町が合併し、平成</a:t>
            </a:r>
            <a:r>
              <a:rPr lang="en-US" altLang="ja-JP" sz="2000" dirty="0"/>
              <a:t>18</a:t>
            </a:r>
            <a:r>
              <a:rPr lang="ja-JP" altLang="en-US" sz="2000" dirty="0"/>
              <a:t>年</a:t>
            </a:r>
            <a:r>
              <a:rPr lang="en-US" altLang="ja-JP" sz="2000" dirty="0"/>
              <a:t>3</a:t>
            </a:r>
            <a:r>
              <a:rPr lang="ja-JP" altLang="en-US" sz="2000" dirty="0"/>
              <a:t>月</a:t>
            </a:r>
            <a:r>
              <a:rPr lang="en-US" altLang="ja-JP" sz="2000" dirty="0"/>
              <a:t>20</a:t>
            </a:r>
            <a:r>
              <a:rPr lang="ja-JP" altLang="en-US" sz="2000" dirty="0"/>
              <a:t>日に誕生した人口</a:t>
            </a:r>
            <a:r>
              <a:rPr lang="en-US" altLang="ja-JP" sz="2000" dirty="0"/>
              <a:t>1</a:t>
            </a:r>
            <a:r>
              <a:rPr lang="ja-JP" altLang="en-US" sz="2000" dirty="0"/>
              <a:t>万人強の小さなまちである。</a:t>
            </a:r>
            <a:endParaRPr lang="en-US" altLang="ja-JP" sz="2000" dirty="0"/>
          </a:p>
          <a:p>
            <a:pPr marL="0" indent="0">
              <a:buNone/>
            </a:pPr>
            <a:endParaRPr lang="en-US" altLang="ja-JP" sz="800" dirty="0"/>
          </a:p>
          <a:p>
            <a:pPr marL="0" indent="0">
              <a:buNone/>
            </a:pPr>
            <a:r>
              <a:rPr lang="ja-JP" altLang="en-US" sz="2000" dirty="0"/>
              <a:t>主な観光資源</a:t>
            </a:r>
            <a:endParaRPr lang="en-US" altLang="ja-JP" sz="2000" dirty="0"/>
          </a:p>
          <a:p>
            <a:pPr marL="0" indent="0">
              <a:buNone/>
            </a:pPr>
            <a:r>
              <a:rPr lang="ja-JP" altLang="en-US" sz="2000" dirty="0"/>
              <a:t>「土佐カツオ一本釣り漁業」、「完全天日塩」、「ホエールウォッチング」、「カツオのタタキづくり」、「サーフィン」→体験型観光</a:t>
            </a:r>
            <a:endParaRPr lang="en-US" altLang="ja-JP" sz="2000" dirty="0"/>
          </a:p>
          <a:p>
            <a:pPr marL="0" indent="0">
              <a:buNone/>
            </a:pPr>
            <a:r>
              <a:rPr lang="ja-JP" altLang="en-US" sz="2000" dirty="0">
                <a:solidFill>
                  <a:srgbClr val="FF0000"/>
                </a:solidFill>
              </a:rPr>
              <a:t>「土佐西南大規模公園」→スポーツツーリズム</a:t>
            </a:r>
            <a:endParaRPr lang="en-US" altLang="ja-JP" sz="2000" dirty="0">
              <a:solidFill>
                <a:srgbClr val="FF0000"/>
              </a:solidFill>
            </a:endParaRPr>
          </a:p>
          <a:p>
            <a:endParaRPr lang="en-US" altLang="ja-JP" sz="800" dirty="0">
              <a:solidFill>
                <a:srgbClr val="FF0000"/>
              </a:solidFill>
            </a:endParaRPr>
          </a:p>
          <a:p>
            <a:pPr marL="0" indent="0" algn="ctr">
              <a:buNone/>
            </a:pPr>
            <a:r>
              <a:rPr lang="ja-JP" altLang="en-US" sz="2000" dirty="0"/>
              <a:t>→</a:t>
            </a:r>
            <a:r>
              <a:rPr lang="ja-JP" altLang="en-US" sz="2000" dirty="0">
                <a:solidFill>
                  <a:srgbClr val="FF0000"/>
                </a:solidFill>
              </a:rPr>
              <a:t>年間</a:t>
            </a:r>
            <a:r>
              <a:rPr lang="en-US" altLang="ja-JP" sz="2000" dirty="0">
                <a:solidFill>
                  <a:srgbClr val="FF0000"/>
                </a:solidFill>
              </a:rPr>
              <a:t>100</a:t>
            </a:r>
            <a:r>
              <a:rPr lang="ja-JP" altLang="en-US" sz="2000" dirty="0">
                <a:solidFill>
                  <a:srgbClr val="FF0000"/>
                </a:solidFill>
              </a:rPr>
              <a:t>万人</a:t>
            </a:r>
            <a:r>
              <a:rPr lang="ja-JP" altLang="en-US" sz="2000" dirty="0"/>
              <a:t>の観光客が来訪（黒潮町役場調べ）</a:t>
            </a:r>
            <a:endParaRPr lang="en-US" altLang="ja-JP" sz="2000" dirty="0"/>
          </a:p>
        </p:txBody>
      </p:sp>
      <p:sp>
        <p:nvSpPr>
          <p:cNvPr id="4" name="正方形/長方形 3"/>
          <p:cNvSpPr/>
          <p:nvPr/>
        </p:nvSpPr>
        <p:spPr>
          <a:xfrm>
            <a:off x="0" y="548680"/>
            <a:ext cx="9144000" cy="45719"/>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12EB7-9942-4677-93FF-97448FA2B5F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1" lang="ja-JP" altLang="en-US"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
        <p:nvSpPr>
          <p:cNvPr id="6" name="正方形/長方形 5"/>
          <p:cNvSpPr/>
          <p:nvPr/>
        </p:nvSpPr>
        <p:spPr>
          <a:xfrm>
            <a:off x="2199503" y="3640968"/>
            <a:ext cx="4522573" cy="392375"/>
          </a:xfrm>
          <a:prstGeom prst="rect">
            <a:avLst/>
          </a:prstGeom>
          <a:solidFill>
            <a:schemeClr val="bg1"/>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観光事業者からは実感がないとの声も</a:t>
            </a:r>
          </a:p>
        </p:txBody>
      </p:sp>
      <p:pic>
        <p:nvPicPr>
          <p:cNvPr id="7" name="コンテンツ プレースホルダー 7" descr="テキスト, 地図 が含まれている画像&#10;&#10;非常に高い精度で生成された説明">
            <a:extLst>
              <a:ext uri="{FF2B5EF4-FFF2-40B4-BE49-F238E27FC236}">
                <a16:creationId xmlns:a16="http://schemas.microsoft.com/office/drawing/2014/main" id="{0F44FA09-9BB4-4CAE-A385-E3FA6192A89E}"/>
              </a:ext>
            </a:extLst>
          </p:cNvPr>
          <p:cNvPicPr/>
          <p:nvPr/>
        </p:nvPicPr>
        <p:blipFill>
          <a:blip r:embed="rId2">
            <a:extLst>
              <a:ext uri="{28A0092B-C50C-407E-A947-70E740481C1C}">
                <a14:useLocalDpi xmlns:a14="http://schemas.microsoft.com/office/drawing/2010/main" val="0"/>
              </a:ext>
            </a:extLst>
          </a:blip>
          <a:stretch>
            <a:fillRect/>
          </a:stretch>
        </p:blipFill>
        <p:spPr>
          <a:xfrm>
            <a:off x="539552" y="4299416"/>
            <a:ext cx="3028950" cy="2153920"/>
          </a:xfrm>
          <a:prstGeom prst="rect">
            <a:avLst/>
          </a:prstGeom>
        </p:spPr>
      </p:pic>
      <p:sp>
        <p:nvSpPr>
          <p:cNvPr id="8" name="テキスト ボックス 7"/>
          <p:cNvSpPr txBox="1"/>
          <p:nvPr/>
        </p:nvSpPr>
        <p:spPr>
          <a:xfrm>
            <a:off x="641846" y="6488428"/>
            <a:ext cx="486625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（出典）日本大百科全書</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ニッポニカ</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の黒潮町解説</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より　</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https://kotobank.jp/word/%E9%BB%92%E6%BD%AE%28%E7%94%BA%29-1528489</a:t>
            </a:r>
            <a:endPar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9" name="コンテンツ プレースホルダー 6">
            <a:extLst>
              <a:ext uri="{FF2B5EF4-FFF2-40B4-BE49-F238E27FC236}">
                <a16:creationId xmlns:a16="http://schemas.microsoft.com/office/drawing/2014/main" id="{30E92D66-8FCF-4D97-9523-FB9BF6D94DE6}"/>
              </a:ext>
            </a:extLst>
          </p:cNvPr>
          <p:cNvPicPr/>
          <p:nvPr/>
        </p:nvPicPr>
        <p:blipFill>
          <a:blip r:embed="rId3">
            <a:extLst>
              <a:ext uri="{28A0092B-C50C-407E-A947-70E740481C1C}">
                <a14:useLocalDpi xmlns:a14="http://schemas.microsoft.com/office/drawing/2010/main" val="0"/>
              </a:ext>
            </a:extLst>
          </a:blip>
          <a:stretch>
            <a:fillRect/>
          </a:stretch>
        </p:blipFill>
        <p:spPr>
          <a:xfrm>
            <a:off x="3713562" y="4189864"/>
            <a:ext cx="4688618" cy="2349957"/>
          </a:xfrm>
          <a:prstGeom prst="rect">
            <a:avLst/>
          </a:prstGeom>
        </p:spPr>
      </p:pic>
    </p:spTree>
    <p:extLst>
      <p:ext uri="{BB962C8B-B14F-4D97-AF65-F5344CB8AC3E}">
        <p14:creationId xmlns:p14="http://schemas.microsoft.com/office/powerpoint/2010/main" val="37911879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3513"/>
            <a:ext cx="9144000" cy="607175"/>
          </a:xfrm>
        </p:spPr>
        <p:txBody>
          <a:bodyPr>
            <a:noAutofit/>
          </a:bodyPr>
          <a:lstStyle/>
          <a:p>
            <a:pPr algn="l"/>
            <a:r>
              <a:rPr lang="ja-JP" altLang="en-US" sz="2800" dirty="0"/>
              <a:t>■活動の経緯</a:t>
            </a:r>
            <a:endParaRPr kumimoji="1" lang="ja-JP" altLang="en-US" sz="2800" dirty="0"/>
          </a:p>
        </p:txBody>
      </p:sp>
      <p:sp>
        <p:nvSpPr>
          <p:cNvPr id="3" name="コンテンツ プレースホルダー 2"/>
          <p:cNvSpPr>
            <a:spLocks noGrp="1"/>
          </p:cNvSpPr>
          <p:nvPr>
            <p:ph idx="1"/>
          </p:nvPr>
        </p:nvSpPr>
        <p:spPr>
          <a:xfrm>
            <a:off x="251520" y="764704"/>
            <a:ext cx="8784976" cy="5688632"/>
          </a:xfrm>
        </p:spPr>
        <p:txBody>
          <a:bodyPr>
            <a:normAutofit/>
          </a:bodyPr>
          <a:lstStyle/>
          <a:p>
            <a:pPr marL="0" indent="0">
              <a:buNone/>
            </a:pPr>
            <a:r>
              <a:rPr lang="en-US" altLang="ja-JP" sz="2000" dirty="0"/>
              <a:t>2014</a:t>
            </a:r>
            <a:r>
              <a:rPr lang="ja-JP" altLang="en-US" sz="2000" dirty="0"/>
              <a:t>年度　</a:t>
            </a:r>
            <a:r>
              <a:rPr lang="zh-TW" altLang="en-US" sz="2000" dirty="0"/>
              <a:t>地域内資金循環等新事業開発検討事業</a:t>
            </a:r>
            <a:endParaRPr lang="en-US" altLang="zh-TW" sz="2000" dirty="0"/>
          </a:p>
          <a:p>
            <a:pPr marL="0" indent="0">
              <a:buNone/>
            </a:pPr>
            <a:r>
              <a:rPr lang="ja-JP" altLang="en-US" sz="2000" dirty="0"/>
              <a:t>　　　　　　　　・黒潮町、黒潮町商工会</a:t>
            </a:r>
            <a:endParaRPr lang="en-US" altLang="ja-JP" sz="2000" dirty="0"/>
          </a:p>
          <a:p>
            <a:pPr marL="0" indent="0">
              <a:buNone/>
            </a:pPr>
            <a:r>
              <a:rPr lang="ja-JP" altLang="en-US" sz="2000" dirty="0"/>
              <a:t>　　　　　　　　→</a:t>
            </a:r>
            <a:r>
              <a:rPr lang="en-US" altLang="ja-JP" sz="2000" dirty="0"/>
              <a:t>H20</a:t>
            </a:r>
            <a:r>
              <a:rPr lang="ja-JP" altLang="en-US" sz="2000" dirty="0"/>
              <a:t>黒潮町産業連関表の試作</a:t>
            </a:r>
            <a:endParaRPr lang="en-US" altLang="ja-JP" sz="2000" dirty="0"/>
          </a:p>
          <a:p>
            <a:pPr marL="0" indent="0">
              <a:buNone/>
            </a:pPr>
            <a:r>
              <a:rPr lang="en-US" altLang="ja-JP" sz="2000" dirty="0"/>
              <a:t>2016</a:t>
            </a:r>
            <a:r>
              <a:rPr lang="ja-JP" altLang="en-US" sz="2000" dirty="0"/>
              <a:t>年度　地域協働学部実習受け入れ</a:t>
            </a:r>
            <a:endParaRPr lang="en-US" altLang="ja-JP" sz="2000" dirty="0"/>
          </a:p>
          <a:p>
            <a:pPr marL="0" indent="0">
              <a:buNone/>
            </a:pPr>
            <a:r>
              <a:rPr lang="ja-JP" altLang="en-US" sz="2000" dirty="0"/>
              <a:t>　　　　　　　　・黒潮町観光ネットワーク</a:t>
            </a:r>
            <a:endParaRPr lang="en-US" altLang="ja-JP" sz="2000" dirty="0"/>
          </a:p>
          <a:p>
            <a:pPr marL="0" indent="0">
              <a:buNone/>
            </a:pPr>
            <a:r>
              <a:rPr lang="ja-JP" altLang="en-US" sz="2000" dirty="0"/>
              <a:t>　　　　　　　　→観光に関する消費実態調査等を実施</a:t>
            </a:r>
            <a:endParaRPr lang="en-US" altLang="zh-TW" sz="2000" dirty="0"/>
          </a:p>
          <a:p>
            <a:pPr marL="0" indent="0">
              <a:buNone/>
            </a:pPr>
            <a:r>
              <a:rPr lang="en-US" altLang="ja-JP" sz="2000" dirty="0"/>
              <a:t>2017</a:t>
            </a:r>
            <a:r>
              <a:rPr lang="ja-JP" altLang="en-US" sz="2000" dirty="0"/>
              <a:t>年度　黒潮町経済実態調査の実施</a:t>
            </a:r>
            <a:endParaRPr lang="en-US" altLang="ja-JP" sz="2000" dirty="0"/>
          </a:p>
          <a:p>
            <a:pPr marL="0" indent="0">
              <a:buNone/>
            </a:pPr>
            <a:r>
              <a:rPr lang="ja-JP" altLang="en-US" sz="2000" dirty="0"/>
              <a:t>　　　　　　　　・黒潮町、黒潮町商工会と協力</a:t>
            </a:r>
            <a:endParaRPr lang="en-US" altLang="ja-JP" sz="2000" dirty="0"/>
          </a:p>
          <a:p>
            <a:pPr marL="0" indent="0">
              <a:buNone/>
            </a:pPr>
            <a:r>
              <a:rPr lang="ja-JP" altLang="en-US" sz="2000" dirty="0"/>
              <a:t>　　　　　　　　→黒潮町内約</a:t>
            </a:r>
            <a:r>
              <a:rPr lang="en-US" altLang="ja-JP" sz="2000" dirty="0"/>
              <a:t>300</a:t>
            </a:r>
            <a:r>
              <a:rPr lang="ja-JP" altLang="en-US" sz="2000" dirty="0"/>
              <a:t>事業所を調査</a:t>
            </a:r>
            <a:endParaRPr lang="en-US" altLang="ja-JP" sz="2000" dirty="0"/>
          </a:p>
          <a:p>
            <a:pPr marL="0" indent="0">
              <a:buNone/>
            </a:pPr>
            <a:r>
              <a:rPr lang="en-US" altLang="ja-JP" sz="2000" dirty="0"/>
              <a:t>2018</a:t>
            </a:r>
            <a:r>
              <a:rPr lang="ja-JP" altLang="en-US" sz="2000" dirty="0"/>
              <a:t>年度　産業連関分析に基づく地域成長戦略の検討</a:t>
            </a:r>
            <a:endParaRPr lang="en-US" altLang="zh-TW" sz="2000" dirty="0"/>
          </a:p>
          <a:p>
            <a:pPr marL="0" indent="0">
              <a:buNone/>
            </a:pPr>
            <a:r>
              <a:rPr lang="ja-JP" altLang="en-US" sz="2000" dirty="0"/>
              <a:t>　　　以降　　・黒潮町</a:t>
            </a:r>
            <a:endParaRPr lang="en-US" altLang="ja-JP" sz="2000" dirty="0"/>
          </a:p>
          <a:p>
            <a:pPr marL="0" indent="0">
              <a:buNone/>
            </a:pPr>
            <a:r>
              <a:rPr lang="ja-JP" altLang="en-US" sz="2000" dirty="0"/>
              <a:t>　　　　　　　　→</a:t>
            </a:r>
            <a:r>
              <a:rPr lang="en-US" altLang="ja-JP" sz="2000" dirty="0"/>
              <a:t>H23</a:t>
            </a:r>
            <a:r>
              <a:rPr lang="ja-JP" altLang="en-US" sz="2000" dirty="0"/>
              <a:t>黒潮町産業連関表の推計</a:t>
            </a:r>
            <a:endParaRPr lang="en-US" altLang="ja-JP" sz="2000" dirty="0"/>
          </a:p>
        </p:txBody>
      </p:sp>
      <p:sp>
        <p:nvSpPr>
          <p:cNvPr id="4" name="正方形/長方形 3"/>
          <p:cNvSpPr/>
          <p:nvPr/>
        </p:nvSpPr>
        <p:spPr>
          <a:xfrm>
            <a:off x="0" y="548680"/>
            <a:ext cx="9144000" cy="45719"/>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12EB7-9942-4677-93FF-97448FA2B5F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
        <p:nvSpPr>
          <p:cNvPr id="10" name="角丸四角形 9"/>
          <p:cNvSpPr/>
          <p:nvPr/>
        </p:nvSpPr>
        <p:spPr>
          <a:xfrm>
            <a:off x="6721483" y="945872"/>
            <a:ext cx="1738536"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農業、製造業、小売の実態把握</a:t>
            </a:r>
          </a:p>
        </p:txBody>
      </p:sp>
      <p:sp>
        <p:nvSpPr>
          <p:cNvPr id="11" name="角丸四角形 10"/>
          <p:cNvSpPr/>
          <p:nvPr/>
        </p:nvSpPr>
        <p:spPr>
          <a:xfrm>
            <a:off x="6732240" y="1976351"/>
            <a:ext cx="1738536"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観光消費額</a:t>
            </a:r>
            <a:endParaRPr kumimoji="1" lang="en-US" altLang="ja-JP" sz="16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の推計</a:t>
            </a:r>
          </a:p>
        </p:txBody>
      </p:sp>
      <p:sp>
        <p:nvSpPr>
          <p:cNvPr id="12" name="角丸四角形 11"/>
          <p:cNvSpPr/>
          <p:nvPr/>
        </p:nvSpPr>
        <p:spPr>
          <a:xfrm>
            <a:off x="6721483" y="3086402"/>
            <a:ext cx="1738536"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町内事業者の</a:t>
            </a:r>
            <a:endParaRPr kumimoji="1" lang="en-US" altLang="ja-JP" sz="16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経済活動の把握</a:t>
            </a:r>
          </a:p>
        </p:txBody>
      </p:sp>
      <p:sp>
        <p:nvSpPr>
          <p:cNvPr id="13" name="角丸四角形 12"/>
          <p:cNvSpPr/>
          <p:nvPr/>
        </p:nvSpPr>
        <p:spPr>
          <a:xfrm>
            <a:off x="6750732" y="4154357"/>
            <a:ext cx="1738536"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評価と施策への</a:t>
            </a:r>
            <a:endParaRPr kumimoji="1" lang="en-US" altLang="ja-JP" sz="16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落とし込み</a:t>
            </a:r>
          </a:p>
        </p:txBody>
      </p:sp>
      <p:sp>
        <p:nvSpPr>
          <p:cNvPr id="14" name="テキスト ボックス 13"/>
          <p:cNvSpPr txBox="1"/>
          <p:nvPr/>
        </p:nvSpPr>
        <p:spPr>
          <a:xfrm>
            <a:off x="467544" y="5458522"/>
            <a:ext cx="76328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⇒期間を通じて、黒潮町観光ネットワーク主催の勉強会で、情報共有を行い観光振興ビジョンとアクションプラン作成の基礎としてきた。</a:t>
            </a:r>
            <a:endParaRPr kumimoji="1" lang="en-US" altLang="ja-JP" sz="20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⇒現在、黒潮町と新しい産業連関表推計のための協議中。</a:t>
            </a:r>
          </a:p>
        </p:txBody>
      </p:sp>
    </p:spTree>
    <p:extLst>
      <p:ext uri="{BB962C8B-B14F-4D97-AF65-F5344CB8AC3E}">
        <p14:creationId xmlns:p14="http://schemas.microsoft.com/office/powerpoint/2010/main" val="14641328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3513"/>
            <a:ext cx="9144000" cy="607175"/>
          </a:xfrm>
        </p:spPr>
        <p:txBody>
          <a:bodyPr>
            <a:noAutofit/>
          </a:bodyPr>
          <a:lstStyle/>
          <a:p>
            <a:pPr algn="l"/>
            <a:r>
              <a:rPr lang="ja-JP" altLang="en-US" sz="2800" dirty="0"/>
              <a:t>■地域経済活性化のための基本的な視点</a:t>
            </a:r>
            <a:endParaRPr kumimoji="1" lang="ja-JP" altLang="en-US" sz="2800" dirty="0"/>
          </a:p>
        </p:txBody>
      </p:sp>
      <p:sp>
        <p:nvSpPr>
          <p:cNvPr id="4" name="正方形/長方形 3"/>
          <p:cNvSpPr/>
          <p:nvPr/>
        </p:nvSpPr>
        <p:spPr>
          <a:xfrm>
            <a:off x="0" y="548680"/>
            <a:ext cx="9144000" cy="45719"/>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12EB7-9942-4677-93FF-97448FA2B5F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
        <p:nvSpPr>
          <p:cNvPr id="7" name="角丸四角形 6"/>
          <p:cNvSpPr/>
          <p:nvPr/>
        </p:nvSpPr>
        <p:spPr>
          <a:xfrm>
            <a:off x="276791" y="1581492"/>
            <a:ext cx="8497442" cy="540415"/>
          </a:xfrm>
          <a:prstGeom prst="round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課題②地域内で経済取引を生み出す仕組みをどうつくるか？</a:t>
            </a:r>
            <a:endParaRPr kumimoji="1" lang="en-US" altLang="ja-JP"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角丸四角形 7"/>
          <p:cNvSpPr/>
          <p:nvPr/>
        </p:nvSpPr>
        <p:spPr>
          <a:xfrm>
            <a:off x="395536" y="3342279"/>
            <a:ext cx="1440160" cy="93610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需要</a:t>
            </a:r>
          </a:p>
        </p:txBody>
      </p:sp>
      <p:sp>
        <p:nvSpPr>
          <p:cNvPr id="9" name="角丸四角形 8"/>
          <p:cNvSpPr/>
          <p:nvPr/>
        </p:nvSpPr>
        <p:spPr>
          <a:xfrm>
            <a:off x="2411760" y="3342279"/>
            <a:ext cx="1440160" cy="93610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生産</a:t>
            </a:r>
          </a:p>
        </p:txBody>
      </p:sp>
      <p:sp>
        <p:nvSpPr>
          <p:cNvPr id="10" name="角丸四角形 9"/>
          <p:cNvSpPr/>
          <p:nvPr/>
        </p:nvSpPr>
        <p:spPr>
          <a:xfrm>
            <a:off x="4311253" y="2262159"/>
            <a:ext cx="1440160" cy="93610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原材料</a:t>
            </a:r>
          </a:p>
        </p:txBody>
      </p:sp>
      <p:sp>
        <p:nvSpPr>
          <p:cNvPr id="11" name="角丸四角形 10"/>
          <p:cNvSpPr/>
          <p:nvPr/>
        </p:nvSpPr>
        <p:spPr>
          <a:xfrm>
            <a:off x="4329130" y="4458404"/>
            <a:ext cx="1440160" cy="93610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付加</a:t>
            </a:r>
            <a:endParaRPr kumimoji="1" lang="en-US" altLang="ja-JP"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価値</a:t>
            </a:r>
          </a:p>
        </p:txBody>
      </p:sp>
      <p:sp>
        <p:nvSpPr>
          <p:cNvPr id="12" name="右矢印 11"/>
          <p:cNvSpPr/>
          <p:nvPr/>
        </p:nvSpPr>
        <p:spPr>
          <a:xfrm>
            <a:off x="1936184" y="3707832"/>
            <a:ext cx="403568" cy="2618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3" name="上カーブ矢印 12"/>
          <p:cNvSpPr/>
          <p:nvPr/>
        </p:nvSpPr>
        <p:spPr>
          <a:xfrm rot="2122545">
            <a:off x="3265212" y="4580708"/>
            <a:ext cx="936104" cy="36004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 name="上カーブ矢印 13"/>
          <p:cNvSpPr/>
          <p:nvPr/>
        </p:nvSpPr>
        <p:spPr>
          <a:xfrm rot="8261439">
            <a:off x="3203848" y="2584344"/>
            <a:ext cx="936104" cy="36004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5" name="テキスト ボックス 14"/>
          <p:cNvSpPr txBox="1"/>
          <p:nvPr/>
        </p:nvSpPr>
        <p:spPr>
          <a:xfrm>
            <a:off x="5868144" y="2334167"/>
            <a:ext cx="31683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From </a:t>
            </a: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域外：お金は域外</a:t>
            </a:r>
            <a:endParaRPr kumimoji="1" lang="en-US" altLang="ja-JP"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From </a:t>
            </a: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域内：お金は域内</a:t>
            </a:r>
          </a:p>
        </p:txBody>
      </p:sp>
      <p:sp>
        <p:nvSpPr>
          <p:cNvPr id="16" name="テキスト ボックス 15"/>
          <p:cNvSpPr txBox="1"/>
          <p:nvPr/>
        </p:nvSpPr>
        <p:spPr>
          <a:xfrm>
            <a:off x="5868144" y="4278383"/>
            <a:ext cx="309634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to </a:t>
            </a: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域外：お金は域外</a:t>
            </a:r>
            <a:endParaRPr kumimoji="1" lang="en-US" altLang="ja-JP"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to </a:t>
            </a: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域内：お金は域内</a:t>
            </a:r>
          </a:p>
        </p:txBody>
      </p:sp>
      <p:sp>
        <p:nvSpPr>
          <p:cNvPr id="17" name="角丸四角形 16"/>
          <p:cNvSpPr/>
          <p:nvPr/>
        </p:nvSpPr>
        <p:spPr>
          <a:xfrm>
            <a:off x="5868144" y="2319371"/>
            <a:ext cx="2880320" cy="446340"/>
          </a:xfrm>
          <a:prstGeom prst="roundRect">
            <a:avLst/>
          </a:prstGeom>
          <a:solidFill>
            <a:schemeClr val="accent1">
              <a:alpha val="0"/>
            </a:scheme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9" name="角丸四角形 18"/>
          <p:cNvSpPr/>
          <p:nvPr/>
        </p:nvSpPr>
        <p:spPr>
          <a:xfrm>
            <a:off x="234680" y="6150832"/>
            <a:ext cx="8511552" cy="540415"/>
          </a:xfrm>
          <a:prstGeom prst="roundRect">
            <a:avLst/>
          </a:prstGeom>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課題④中長期的に移入代替は可能か？（地域内生産）</a:t>
            </a:r>
          </a:p>
        </p:txBody>
      </p:sp>
      <p:sp>
        <p:nvSpPr>
          <p:cNvPr id="21" name="角丸四角形 20"/>
          <p:cNvSpPr/>
          <p:nvPr/>
        </p:nvSpPr>
        <p:spPr>
          <a:xfrm>
            <a:off x="248790" y="5498755"/>
            <a:ext cx="8497442" cy="540415"/>
          </a:xfrm>
          <a:prstGeom prst="round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課題③黒潮</a:t>
            </a: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町内で消費してもらうための仕組みをどうつくるか？</a:t>
            </a:r>
          </a:p>
        </p:txBody>
      </p:sp>
      <p:sp>
        <p:nvSpPr>
          <p:cNvPr id="22" name="テキスト ボックス 21"/>
          <p:cNvSpPr txBox="1"/>
          <p:nvPr/>
        </p:nvSpPr>
        <p:spPr>
          <a:xfrm>
            <a:off x="2024435" y="2374887"/>
            <a:ext cx="20162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原材料取引経由の</a:t>
            </a:r>
            <a:endParaRPr kumimoji="1" lang="en-US" altLang="ja-JP"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生産誘発効果</a:t>
            </a:r>
          </a:p>
        </p:txBody>
      </p:sp>
      <p:sp>
        <p:nvSpPr>
          <p:cNvPr id="23" name="上カーブ矢印 22"/>
          <p:cNvSpPr/>
          <p:nvPr/>
        </p:nvSpPr>
        <p:spPr>
          <a:xfrm rot="1046669">
            <a:off x="1455286" y="4739799"/>
            <a:ext cx="2867953" cy="360040"/>
          </a:xfrm>
          <a:prstGeom prst="curvedUpArrow">
            <a:avLst/>
          </a:prstGeom>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4" name="テキスト ボックス 23"/>
          <p:cNvSpPr txBox="1"/>
          <p:nvPr/>
        </p:nvSpPr>
        <p:spPr>
          <a:xfrm>
            <a:off x="225323" y="4534773"/>
            <a:ext cx="20162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消費経由の</a:t>
            </a:r>
            <a:endParaRPr kumimoji="1" lang="en-US" altLang="ja-JP"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生産誘発効果</a:t>
            </a:r>
          </a:p>
        </p:txBody>
      </p:sp>
      <p:sp>
        <p:nvSpPr>
          <p:cNvPr id="25" name="右矢印 24"/>
          <p:cNvSpPr/>
          <p:nvPr/>
        </p:nvSpPr>
        <p:spPr>
          <a:xfrm>
            <a:off x="3952408" y="3696352"/>
            <a:ext cx="403568" cy="2618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6" name="角丸四角形 25"/>
          <p:cNvSpPr/>
          <p:nvPr/>
        </p:nvSpPr>
        <p:spPr>
          <a:xfrm>
            <a:off x="4634002" y="3570427"/>
            <a:ext cx="1117411" cy="534547"/>
          </a:xfrm>
          <a:prstGeom prst="round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移出</a:t>
            </a:r>
          </a:p>
        </p:txBody>
      </p:sp>
      <p:sp>
        <p:nvSpPr>
          <p:cNvPr id="27" name="角丸四角形 26"/>
          <p:cNvSpPr/>
          <p:nvPr/>
        </p:nvSpPr>
        <p:spPr>
          <a:xfrm>
            <a:off x="279801" y="927028"/>
            <a:ext cx="8468663" cy="540415"/>
          </a:xfrm>
          <a:prstGeom prst="round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課題①地域資源を生かして地産外商をどうすすめるか？</a:t>
            </a:r>
          </a:p>
        </p:txBody>
      </p:sp>
      <p:sp>
        <p:nvSpPr>
          <p:cNvPr id="28" name="スライド番号プレースホルダー 3"/>
          <p:cNvSpPr txBox="1">
            <a:spLocks/>
          </p:cNvSpPr>
          <p:nvPr/>
        </p:nvSpPr>
        <p:spPr>
          <a:xfrm>
            <a:off x="6553200" y="6233626"/>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C12EB7-9942-4677-93FF-97448FA2B5F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
        <p:nvSpPr>
          <p:cNvPr id="29" name="角丸四角形 28"/>
          <p:cNvSpPr/>
          <p:nvPr/>
        </p:nvSpPr>
        <p:spPr>
          <a:xfrm>
            <a:off x="5893913" y="4232076"/>
            <a:ext cx="2880320" cy="446340"/>
          </a:xfrm>
          <a:prstGeom prst="roundRect">
            <a:avLst/>
          </a:prstGeom>
          <a:solidFill>
            <a:schemeClr val="accent1">
              <a:alpha val="0"/>
            </a:scheme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0326035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3513"/>
            <a:ext cx="9144000" cy="607175"/>
          </a:xfrm>
        </p:spPr>
        <p:txBody>
          <a:bodyPr>
            <a:noAutofit/>
          </a:bodyPr>
          <a:lstStyle/>
          <a:p>
            <a:pPr algn="l"/>
            <a:r>
              <a:rPr lang="ja-JP" altLang="en-US" sz="2800" dirty="0"/>
              <a:t>■黒潮町におけるスポーツツーリズムの展開</a:t>
            </a:r>
            <a:endParaRPr kumimoji="1" lang="ja-JP" altLang="en-US" sz="2800" dirty="0"/>
          </a:p>
        </p:txBody>
      </p:sp>
      <p:sp>
        <p:nvSpPr>
          <p:cNvPr id="4" name="正方形/長方形 3"/>
          <p:cNvSpPr/>
          <p:nvPr/>
        </p:nvSpPr>
        <p:spPr>
          <a:xfrm>
            <a:off x="0" y="548680"/>
            <a:ext cx="9144000" cy="45719"/>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12EB7-9942-4677-93FF-97448FA2B5F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02288"/>
            <a:ext cx="6163254" cy="3394090"/>
          </a:xfrm>
          <a:prstGeom prst="rect">
            <a:avLst/>
          </a:prstGeom>
        </p:spPr>
      </p:pic>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3062" y="3054821"/>
            <a:ext cx="4028692" cy="3038475"/>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119" y="4497110"/>
            <a:ext cx="2026444" cy="1458506"/>
          </a:xfrm>
          <a:prstGeom prst="rect">
            <a:avLst/>
          </a:prstGeom>
        </p:spPr>
      </p:pic>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2225" y="4497110"/>
            <a:ext cx="2162175" cy="1432441"/>
          </a:xfrm>
          <a:prstGeom prst="rect">
            <a:avLst/>
          </a:prstGeom>
        </p:spPr>
      </p:pic>
      <p:sp>
        <p:nvSpPr>
          <p:cNvPr id="11" name="テキスト ボックス 10"/>
          <p:cNvSpPr txBox="1"/>
          <p:nvPr/>
        </p:nvSpPr>
        <p:spPr>
          <a:xfrm>
            <a:off x="6457950" y="2011505"/>
            <a:ext cx="238760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（左）土佐西南大規模公園</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（左下）廃校を利用した宿泊体験施設「であいの里蜷川」</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（右下）マリンスポーツ</a:t>
            </a:r>
          </a:p>
        </p:txBody>
      </p:sp>
      <p:sp>
        <p:nvSpPr>
          <p:cNvPr id="12" name="テキスト ボックス 11"/>
          <p:cNvSpPr txBox="1"/>
          <p:nvPr/>
        </p:nvSpPr>
        <p:spPr>
          <a:xfrm>
            <a:off x="367119" y="6017848"/>
            <a:ext cx="43572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（出典）集落活動センターポータルサイト「であいの里蜷川」概要</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https://www.eitoko.jp/center/dtl.php?ID=2030</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テキスト ボックス 12"/>
          <p:cNvSpPr txBox="1"/>
          <p:nvPr/>
        </p:nvSpPr>
        <p:spPr>
          <a:xfrm>
            <a:off x="4786719" y="6093296"/>
            <a:ext cx="43572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en-US" altLang="ja-JP" sz="9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sunabi</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スポーツ</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https://sunabi-sports.com/</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729378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akazawa-lab\Desktop\shimokawa.bmp"/>
          <p:cNvPicPr>
            <a:picLocks noChangeAspect="1" noChangeArrowheads="1"/>
          </p:cNvPicPr>
          <p:nvPr/>
        </p:nvPicPr>
        <p:blipFill>
          <a:blip r:embed="rId2" cstate="print"/>
          <a:srcRect/>
          <a:stretch>
            <a:fillRect/>
          </a:stretch>
        </p:blipFill>
        <p:spPr bwMode="auto">
          <a:xfrm>
            <a:off x="0" y="260648"/>
            <a:ext cx="9144000" cy="6443103"/>
          </a:xfrm>
          <a:prstGeom prst="rect">
            <a:avLst/>
          </a:prstGeom>
          <a:noFill/>
        </p:spPr>
      </p:pic>
      <p:sp>
        <p:nvSpPr>
          <p:cNvPr id="3" name="テキスト ボックス 2"/>
          <p:cNvSpPr txBox="1"/>
          <p:nvPr/>
        </p:nvSpPr>
        <p:spPr>
          <a:xfrm>
            <a:off x="1547664" y="4797152"/>
            <a:ext cx="432048" cy="253916"/>
          </a:xfrm>
          <a:prstGeom prst="rect">
            <a:avLst/>
          </a:prstGeom>
          <a:noFill/>
        </p:spPr>
        <p:txBody>
          <a:bodyPr wrap="square" rtlCol="0">
            <a:spAutoFit/>
          </a:bodyPr>
          <a:lstStyle/>
          <a:p>
            <a:r>
              <a:rPr kumimoji="1" lang="en-US" altLang="ja-JP" sz="1050" dirty="0">
                <a:solidFill>
                  <a:srgbClr val="0070C0"/>
                </a:solidFill>
              </a:rPr>
              <a:t>917</a:t>
            </a:r>
            <a:endParaRPr kumimoji="1" lang="ja-JP" altLang="en-US" sz="1050" dirty="0">
              <a:solidFill>
                <a:srgbClr val="0070C0"/>
              </a:solidFill>
            </a:endParaRPr>
          </a:p>
        </p:txBody>
      </p:sp>
      <p:sp>
        <p:nvSpPr>
          <p:cNvPr id="4" name="テキスト ボックス 3"/>
          <p:cNvSpPr txBox="1"/>
          <p:nvPr/>
        </p:nvSpPr>
        <p:spPr>
          <a:xfrm>
            <a:off x="6444208" y="1844824"/>
            <a:ext cx="720080" cy="200055"/>
          </a:xfrm>
          <a:prstGeom prst="rect">
            <a:avLst/>
          </a:prstGeom>
          <a:noFill/>
        </p:spPr>
        <p:txBody>
          <a:bodyPr wrap="square" rtlCol="0">
            <a:spAutoFit/>
          </a:bodyPr>
          <a:lstStyle/>
          <a:p>
            <a:r>
              <a:rPr kumimoji="1" lang="ja-JP" altLang="en-US" sz="700" dirty="0"/>
              <a:t>単位：百万円</a:t>
            </a:r>
          </a:p>
        </p:txBody>
      </p:sp>
      <p:sp>
        <p:nvSpPr>
          <p:cNvPr id="5" name="テキスト ボックス 4"/>
          <p:cNvSpPr txBox="1"/>
          <p:nvPr/>
        </p:nvSpPr>
        <p:spPr>
          <a:xfrm>
            <a:off x="3707904" y="4797152"/>
            <a:ext cx="432048" cy="253916"/>
          </a:xfrm>
          <a:prstGeom prst="rect">
            <a:avLst/>
          </a:prstGeom>
          <a:noFill/>
        </p:spPr>
        <p:txBody>
          <a:bodyPr wrap="square" rtlCol="0">
            <a:spAutoFit/>
          </a:bodyPr>
          <a:lstStyle/>
          <a:p>
            <a:r>
              <a:rPr kumimoji="1" lang="en-US" altLang="ja-JP" sz="1050" dirty="0"/>
              <a:t>15</a:t>
            </a:r>
            <a:endParaRPr kumimoji="1" lang="ja-JP" altLang="en-US" sz="1050" dirty="0"/>
          </a:p>
        </p:txBody>
      </p:sp>
      <p:sp>
        <p:nvSpPr>
          <p:cNvPr id="6" name="テキスト ボックス 5"/>
          <p:cNvSpPr txBox="1"/>
          <p:nvPr/>
        </p:nvSpPr>
        <p:spPr>
          <a:xfrm>
            <a:off x="5580112" y="5589240"/>
            <a:ext cx="504056" cy="253916"/>
          </a:xfrm>
          <a:prstGeom prst="rect">
            <a:avLst/>
          </a:prstGeom>
          <a:noFill/>
        </p:spPr>
        <p:txBody>
          <a:bodyPr wrap="square" rtlCol="0">
            <a:spAutoFit/>
          </a:bodyPr>
          <a:lstStyle/>
          <a:p>
            <a:r>
              <a:rPr kumimoji="1" lang="en-US" altLang="ja-JP" sz="1050" dirty="0">
                <a:solidFill>
                  <a:srgbClr val="FF0000"/>
                </a:solidFill>
              </a:rPr>
              <a:t>2250</a:t>
            </a:r>
            <a:endParaRPr kumimoji="1" lang="ja-JP" altLang="en-US" sz="1050" dirty="0">
              <a:solidFill>
                <a:srgbClr val="FF0000"/>
              </a:solidFill>
            </a:endParaRPr>
          </a:p>
        </p:txBody>
      </p:sp>
      <p:sp>
        <p:nvSpPr>
          <p:cNvPr id="7" name="テキスト ボックス 6"/>
          <p:cNvSpPr txBox="1"/>
          <p:nvPr/>
        </p:nvSpPr>
        <p:spPr>
          <a:xfrm>
            <a:off x="5364088" y="5157192"/>
            <a:ext cx="504056" cy="253916"/>
          </a:xfrm>
          <a:prstGeom prst="rect">
            <a:avLst/>
          </a:prstGeom>
          <a:noFill/>
        </p:spPr>
        <p:txBody>
          <a:bodyPr wrap="square" rtlCol="0">
            <a:spAutoFit/>
          </a:bodyPr>
          <a:lstStyle/>
          <a:p>
            <a:r>
              <a:rPr kumimoji="1" lang="en-US" altLang="ja-JP" sz="1050" dirty="0">
                <a:solidFill>
                  <a:srgbClr val="FF0000"/>
                </a:solidFill>
              </a:rPr>
              <a:t>27</a:t>
            </a:r>
            <a:endParaRPr kumimoji="1" lang="ja-JP" altLang="en-US" sz="1050" dirty="0">
              <a:solidFill>
                <a:srgbClr val="FF0000"/>
              </a:solidFill>
            </a:endParaRPr>
          </a:p>
        </p:txBody>
      </p:sp>
      <p:sp>
        <p:nvSpPr>
          <p:cNvPr id="8" name="テキスト ボックス 7"/>
          <p:cNvSpPr txBox="1"/>
          <p:nvPr/>
        </p:nvSpPr>
        <p:spPr>
          <a:xfrm>
            <a:off x="6516216" y="4941168"/>
            <a:ext cx="504056" cy="253916"/>
          </a:xfrm>
          <a:prstGeom prst="rect">
            <a:avLst/>
          </a:prstGeom>
          <a:noFill/>
        </p:spPr>
        <p:txBody>
          <a:bodyPr wrap="square" rtlCol="0">
            <a:spAutoFit/>
          </a:bodyPr>
          <a:lstStyle/>
          <a:p>
            <a:r>
              <a:rPr kumimoji="1" lang="en-US" altLang="ja-JP" sz="1050" dirty="0">
                <a:solidFill>
                  <a:srgbClr val="0070C0"/>
                </a:solidFill>
              </a:rPr>
              <a:t>34</a:t>
            </a:r>
            <a:endParaRPr kumimoji="1" lang="ja-JP" altLang="en-US" sz="1050" dirty="0">
              <a:solidFill>
                <a:srgbClr val="0070C0"/>
              </a:solidFill>
            </a:endParaRPr>
          </a:p>
        </p:txBody>
      </p:sp>
      <p:sp>
        <p:nvSpPr>
          <p:cNvPr id="9" name="テキスト ボックス 8"/>
          <p:cNvSpPr txBox="1"/>
          <p:nvPr/>
        </p:nvSpPr>
        <p:spPr>
          <a:xfrm>
            <a:off x="7092280" y="4581128"/>
            <a:ext cx="504056" cy="253916"/>
          </a:xfrm>
          <a:prstGeom prst="rect">
            <a:avLst/>
          </a:prstGeom>
          <a:noFill/>
        </p:spPr>
        <p:txBody>
          <a:bodyPr wrap="square" rtlCol="0">
            <a:spAutoFit/>
          </a:bodyPr>
          <a:lstStyle/>
          <a:p>
            <a:r>
              <a:rPr kumimoji="1" lang="en-US" altLang="ja-JP" sz="1050" dirty="0">
                <a:solidFill>
                  <a:srgbClr val="FF0000"/>
                </a:solidFill>
              </a:rPr>
              <a:t>52</a:t>
            </a:r>
            <a:endParaRPr kumimoji="1" lang="ja-JP" altLang="en-US" sz="1050" dirty="0">
              <a:solidFill>
                <a:srgbClr val="FF0000"/>
              </a:solidFill>
            </a:endParaRPr>
          </a:p>
        </p:txBody>
      </p:sp>
      <p:sp>
        <p:nvSpPr>
          <p:cNvPr id="10" name="テキスト ボックス 9"/>
          <p:cNvSpPr txBox="1"/>
          <p:nvPr/>
        </p:nvSpPr>
        <p:spPr>
          <a:xfrm>
            <a:off x="7236296" y="3573016"/>
            <a:ext cx="504056" cy="253916"/>
          </a:xfrm>
          <a:prstGeom prst="rect">
            <a:avLst/>
          </a:prstGeom>
          <a:noFill/>
        </p:spPr>
        <p:txBody>
          <a:bodyPr wrap="square" rtlCol="0">
            <a:spAutoFit/>
          </a:bodyPr>
          <a:lstStyle/>
          <a:p>
            <a:r>
              <a:rPr kumimoji="1" lang="en-US" altLang="ja-JP" sz="1050" dirty="0">
                <a:solidFill>
                  <a:srgbClr val="0070C0"/>
                </a:solidFill>
              </a:rPr>
              <a:t>4694</a:t>
            </a:r>
            <a:endParaRPr kumimoji="1" lang="ja-JP" altLang="en-US" sz="1050" dirty="0">
              <a:solidFill>
                <a:srgbClr val="0070C0"/>
              </a:solidFill>
            </a:endParaRPr>
          </a:p>
        </p:txBody>
      </p:sp>
      <p:sp>
        <p:nvSpPr>
          <p:cNvPr id="11" name="テキスト ボックス 10"/>
          <p:cNvSpPr txBox="1"/>
          <p:nvPr/>
        </p:nvSpPr>
        <p:spPr>
          <a:xfrm>
            <a:off x="6084168" y="4149080"/>
            <a:ext cx="504056" cy="253916"/>
          </a:xfrm>
          <a:prstGeom prst="rect">
            <a:avLst/>
          </a:prstGeom>
          <a:noFill/>
        </p:spPr>
        <p:txBody>
          <a:bodyPr wrap="square" rtlCol="0">
            <a:spAutoFit/>
          </a:bodyPr>
          <a:lstStyle/>
          <a:p>
            <a:r>
              <a:rPr kumimoji="1" lang="en-US" altLang="ja-JP" sz="1050" dirty="0"/>
              <a:t>226</a:t>
            </a:r>
            <a:endParaRPr kumimoji="1" lang="ja-JP" altLang="en-US" sz="1050" dirty="0"/>
          </a:p>
        </p:txBody>
      </p:sp>
      <p:sp>
        <p:nvSpPr>
          <p:cNvPr id="12" name="テキスト ボックス 11"/>
          <p:cNvSpPr txBox="1"/>
          <p:nvPr/>
        </p:nvSpPr>
        <p:spPr>
          <a:xfrm>
            <a:off x="6516216" y="3356992"/>
            <a:ext cx="504056" cy="253916"/>
          </a:xfrm>
          <a:prstGeom prst="rect">
            <a:avLst/>
          </a:prstGeom>
          <a:noFill/>
        </p:spPr>
        <p:txBody>
          <a:bodyPr wrap="square" rtlCol="0">
            <a:spAutoFit/>
          </a:bodyPr>
          <a:lstStyle/>
          <a:p>
            <a:r>
              <a:rPr kumimoji="1" lang="en-US" altLang="ja-JP" sz="1050" dirty="0"/>
              <a:t>494</a:t>
            </a:r>
            <a:endParaRPr kumimoji="1" lang="ja-JP" altLang="en-US" sz="1050" dirty="0"/>
          </a:p>
        </p:txBody>
      </p:sp>
      <p:sp>
        <p:nvSpPr>
          <p:cNvPr id="13" name="テキスト ボックス 12"/>
          <p:cNvSpPr txBox="1"/>
          <p:nvPr/>
        </p:nvSpPr>
        <p:spPr>
          <a:xfrm>
            <a:off x="7884368" y="3140968"/>
            <a:ext cx="504056" cy="253916"/>
          </a:xfrm>
          <a:prstGeom prst="rect">
            <a:avLst/>
          </a:prstGeom>
          <a:noFill/>
        </p:spPr>
        <p:txBody>
          <a:bodyPr wrap="square" rtlCol="0">
            <a:spAutoFit/>
          </a:bodyPr>
          <a:lstStyle/>
          <a:p>
            <a:r>
              <a:rPr kumimoji="1" lang="en-US" altLang="ja-JP" sz="1050" dirty="0">
                <a:solidFill>
                  <a:srgbClr val="0070C0"/>
                </a:solidFill>
              </a:rPr>
              <a:t>1690</a:t>
            </a:r>
            <a:endParaRPr kumimoji="1" lang="ja-JP" altLang="en-US" sz="1050" dirty="0">
              <a:solidFill>
                <a:srgbClr val="0070C0"/>
              </a:solidFill>
            </a:endParaRPr>
          </a:p>
        </p:txBody>
      </p:sp>
      <p:sp>
        <p:nvSpPr>
          <p:cNvPr id="14" name="テキスト ボックス 13"/>
          <p:cNvSpPr txBox="1"/>
          <p:nvPr/>
        </p:nvSpPr>
        <p:spPr>
          <a:xfrm>
            <a:off x="7092280" y="2564904"/>
            <a:ext cx="504056" cy="253916"/>
          </a:xfrm>
          <a:prstGeom prst="rect">
            <a:avLst/>
          </a:prstGeom>
          <a:noFill/>
        </p:spPr>
        <p:txBody>
          <a:bodyPr wrap="square" rtlCol="0">
            <a:spAutoFit/>
          </a:bodyPr>
          <a:lstStyle/>
          <a:p>
            <a:r>
              <a:rPr kumimoji="1" lang="en-US" altLang="ja-JP" sz="1050" dirty="0">
                <a:solidFill>
                  <a:srgbClr val="FF0000"/>
                </a:solidFill>
              </a:rPr>
              <a:t>736</a:t>
            </a:r>
            <a:endParaRPr kumimoji="1" lang="ja-JP" altLang="en-US" sz="1050" dirty="0">
              <a:solidFill>
                <a:srgbClr val="FF0000"/>
              </a:solidFill>
            </a:endParaRPr>
          </a:p>
        </p:txBody>
      </p:sp>
      <p:sp>
        <p:nvSpPr>
          <p:cNvPr id="15" name="テキスト ボックス 14"/>
          <p:cNvSpPr txBox="1"/>
          <p:nvPr/>
        </p:nvSpPr>
        <p:spPr>
          <a:xfrm>
            <a:off x="6372200" y="2708920"/>
            <a:ext cx="504056" cy="253916"/>
          </a:xfrm>
          <a:prstGeom prst="rect">
            <a:avLst/>
          </a:prstGeom>
          <a:noFill/>
        </p:spPr>
        <p:txBody>
          <a:bodyPr wrap="square" rtlCol="0">
            <a:spAutoFit/>
          </a:bodyPr>
          <a:lstStyle/>
          <a:p>
            <a:r>
              <a:rPr kumimoji="1" lang="en-US" altLang="ja-JP" sz="1050" dirty="0"/>
              <a:t>1267</a:t>
            </a:r>
            <a:endParaRPr kumimoji="1" lang="ja-JP" altLang="en-US" sz="1050" dirty="0"/>
          </a:p>
        </p:txBody>
      </p:sp>
      <p:sp>
        <p:nvSpPr>
          <p:cNvPr id="16" name="テキスト ボックス 15"/>
          <p:cNvSpPr txBox="1"/>
          <p:nvPr/>
        </p:nvSpPr>
        <p:spPr>
          <a:xfrm>
            <a:off x="5616116" y="2596601"/>
            <a:ext cx="504056" cy="253916"/>
          </a:xfrm>
          <a:prstGeom prst="rect">
            <a:avLst/>
          </a:prstGeom>
          <a:noFill/>
        </p:spPr>
        <p:txBody>
          <a:bodyPr wrap="square" rtlCol="0">
            <a:spAutoFit/>
          </a:bodyPr>
          <a:lstStyle/>
          <a:p>
            <a:r>
              <a:rPr kumimoji="1" lang="en-US" altLang="ja-JP" sz="1050" dirty="0">
                <a:solidFill>
                  <a:srgbClr val="0070C0"/>
                </a:solidFill>
              </a:rPr>
              <a:t>608</a:t>
            </a:r>
            <a:endParaRPr kumimoji="1" lang="ja-JP" altLang="en-US" sz="1050" dirty="0">
              <a:solidFill>
                <a:srgbClr val="0070C0"/>
              </a:solidFill>
            </a:endParaRPr>
          </a:p>
        </p:txBody>
      </p:sp>
      <p:sp>
        <p:nvSpPr>
          <p:cNvPr id="17" name="テキスト ボックス 16"/>
          <p:cNvSpPr txBox="1"/>
          <p:nvPr/>
        </p:nvSpPr>
        <p:spPr>
          <a:xfrm>
            <a:off x="3851920" y="3429000"/>
            <a:ext cx="504056" cy="253916"/>
          </a:xfrm>
          <a:prstGeom prst="rect">
            <a:avLst/>
          </a:prstGeom>
          <a:noFill/>
        </p:spPr>
        <p:txBody>
          <a:bodyPr wrap="square" rtlCol="0">
            <a:spAutoFit/>
          </a:bodyPr>
          <a:lstStyle/>
          <a:p>
            <a:r>
              <a:rPr kumimoji="1" lang="en-US" altLang="ja-JP" sz="1050" dirty="0">
                <a:solidFill>
                  <a:srgbClr val="0070C0"/>
                </a:solidFill>
              </a:rPr>
              <a:t>598</a:t>
            </a:r>
            <a:endParaRPr kumimoji="1" lang="ja-JP" altLang="en-US" sz="1050" dirty="0">
              <a:solidFill>
                <a:srgbClr val="0070C0"/>
              </a:solidFill>
            </a:endParaRPr>
          </a:p>
        </p:txBody>
      </p:sp>
      <p:sp>
        <p:nvSpPr>
          <p:cNvPr id="18" name="テキスト ボックス 17"/>
          <p:cNvSpPr txBox="1"/>
          <p:nvPr/>
        </p:nvSpPr>
        <p:spPr>
          <a:xfrm>
            <a:off x="3419872" y="3140968"/>
            <a:ext cx="504056" cy="253916"/>
          </a:xfrm>
          <a:prstGeom prst="rect">
            <a:avLst/>
          </a:prstGeom>
          <a:noFill/>
        </p:spPr>
        <p:txBody>
          <a:bodyPr wrap="square" rtlCol="0">
            <a:spAutoFit/>
          </a:bodyPr>
          <a:lstStyle/>
          <a:p>
            <a:r>
              <a:rPr kumimoji="1" lang="en-US" altLang="ja-JP" sz="1050" dirty="0"/>
              <a:t>173</a:t>
            </a:r>
            <a:endParaRPr kumimoji="1" lang="ja-JP" altLang="en-US" sz="1050" dirty="0"/>
          </a:p>
        </p:txBody>
      </p:sp>
      <p:sp>
        <p:nvSpPr>
          <p:cNvPr id="19" name="テキスト ボックス 18"/>
          <p:cNvSpPr txBox="1"/>
          <p:nvPr/>
        </p:nvSpPr>
        <p:spPr>
          <a:xfrm>
            <a:off x="2987824" y="3501008"/>
            <a:ext cx="504056" cy="253916"/>
          </a:xfrm>
          <a:prstGeom prst="rect">
            <a:avLst/>
          </a:prstGeom>
          <a:noFill/>
        </p:spPr>
        <p:txBody>
          <a:bodyPr wrap="square" rtlCol="0">
            <a:spAutoFit/>
          </a:bodyPr>
          <a:lstStyle/>
          <a:p>
            <a:r>
              <a:rPr kumimoji="1" lang="en-US" altLang="ja-JP" sz="1050" dirty="0">
                <a:solidFill>
                  <a:srgbClr val="0070C0"/>
                </a:solidFill>
              </a:rPr>
              <a:t>119</a:t>
            </a:r>
            <a:endParaRPr kumimoji="1" lang="ja-JP" altLang="en-US" sz="1050" dirty="0">
              <a:solidFill>
                <a:srgbClr val="0070C0"/>
              </a:solidFill>
            </a:endParaRPr>
          </a:p>
        </p:txBody>
      </p:sp>
      <p:sp>
        <p:nvSpPr>
          <p:cNvPr id="20" name="テキスト ボックス 19"/>
          <p:cNvSpPr txBox="1"/>
          <p:nvPr/>
        </p:nvSpPr>
        <p:spPr>
          <a:xfrm>
            <a:off x="2339752" y="3645024"/>
            <a:ext cx="504056" cy="253916"/>
          </a:xfrm>
          <a:prstGeom prst="rect">
            <a:avLst/>
          </a:prstGeom>
          <a:noFill/>
        </p:spPr>
        <p:txBody>
          <a:bodyPr wrap="square" rtlCol="0">
            <a:spAutoFit/>
          </a:bodyPr>
          <a:lstStyle/>
          <a:p>
            <a:r>
              <a:rPr kumimoji="1" lang="en-US" altLang="ja-JP" sz="1050" dirty="0">
                <a:solidFill>
                  <a:srgbClr val="FF0000"/>
                </a:solidFill>
              </a:rPr>
              <a:t>113</a:t>
            </a:r>
            <a:endParaRPr kumimoji="1" lang="ja-JP" altLang="en-US" sz="1050" dirty="0">
              <a:solidFill>
                <a:srgbClr val="FF0000"/>
              </a:solidFill>
            </a:endParaRPr>
          </a:p>
        </p:txBody>
      </p:sp>
      <p:sp>
        <p:nvSpPr>
          <p:cNvPr id="21" name="テキスト ボックス 20"/>
          <p:cNvSpPr txBox="1"/>
          <p:nvPr/>
        </p:nvSpPr>
        <p:spPr>
          <a:xfrm>
            <a:off x="4572000" y="2243904"/>
            <a:ext cx="504056" cy="253916"/>
          </a:xfrm>
          <a:prstGeom prst="rect">
            <a:avLst/>
          </a:prstGeom>
          <a:noFill/>
        </p:spPr>
        <p:txBody>
          <a:bodyPr wrap="square" rtlCol="0">
            <a:spAutoFit/>
          </a:bodyPr>
          <a:lstStyle/>
          <a:p>
            <a:r>
              <a:rPr kumimoji="1" lang="en-US" altLang="ja-JP" sz="1050" dirty="0">
                <a:solidFill>
                  <a:srgbClr val="FF0000"/>
                </a:solidFill>
              </a:rPr>
              <a:t>2357</a:t>
            </a:r>
            <a:endParaRPr kumimoji="1" lang="ja-JP" altLang="en-US" sz="1050" dirty="0">
              <a:solidFill>
                <a:srgbClr val="FF0000"/>
              </a:solidFill>
            </a:endParaRPr>
          </a:p>
        </p:txBody>
      </p:sp>
      <p:sp>
        <p:nvSpPr>
          <p:cNvPr id="22" name="テキスト ボックス 21"/>
          <p:cNvSpPr txBox="1"/>
          <p:nvPr/>
        </p:nvSpPr>
        <p:spPr>
          <a:xfrm>
            <a:off x="3563888" y="4005064"/>
            <a:ext cx="576064" cy="253916"/>
          </a:xfrm>
          <a:prstGeom prst="rect">
            <a:avLst/>
          </a:prstGeom>
          <a:noFill/>
        </p:spPr>
        <p:txBody>
          <a:bodyPr wrap="square" rtlCol="0">
            <a:spAutoFit/>
          </a:bodyPr>
          <a:lstStyle/>
          <a:p>
            <a:r>
              <a:rPr kumimoji="1" lang="en-US" altLang="ja-JP" sz="1050" dirty="0">
                <a:solidFill>
                  <a:srgbClr val="0070C0"/>
                </a:solidFill>
              </a:rPr>
              <a:t>2224*</a:t>
            </a:r>
            <a:endParaRPr kumimoji="1" lang="ja-JP" altLang="en-US" sz="1050" dirty="0">
              <a:solidFill>
                <a:srgbClr val="0070C0"/>
              </a:solidFill>
            </a:endParaRPr>
          </a:p>
        </p:txBody>
      </p:sp>
      <p:sp>
        <p:nvSpPr>
          <p:cNvPr id="23" name="テキスト ボックス 22"/>
          <p:cNvSpPr txBox="1"/>
          <p:nvPr/>
        </p:nvSpPr>
        <p:spPr>
          <a:xfrm>
            <a:off x="3275856" y="3429000"/>
            <a:ext cx="504056" cy="253916"/>
          </a:xfrm>
          <a:prstGeom prst="rect">
            <a:avLst/>
          </a:prstGeom>
          <a:noFill/>
        </p:spPr>
        <p:txBody>
          <a:bodyPr wrap="square" rtlCol="0">
            <a:spAutoFit/>
          </a:bodyPr>
          <a:lstStyle/>
          <a:p>
            <a:r>
              <a:rPr kumimoji="1" lang="en-US" altLang="ja-JP" sz="1050" dirty="0"/>
              <a:t>10*</a:t>
            </a:r>
            <a:endParaRPr kumimoji="1" lang="ja-JP" altLang="en-US" sz="1050" dirty="0"/>
          </a:p>
        </p:txBody>
      </p:sp>
      <p:sp>
        <p:nvSpPr>
          <p:cNvPr id="24" name="テキスト ボックス 23"/>
          <p:cNvSpPr txBox="1"/>
          <p:nvPr/>
        </p:nvSpPr>
        <p:spPr>
          <a:xfrm>
            <a:off x="4788024" y="3356992"/>
            <a:ext cx="504056" cy="253916"/>
          </a:xfrm>
          <a:prstGeom prst="rect">
            <a:avLst/>
          </a:prstGeom>
          <a:noFill/>
        </p:spPr>
        <p:txBody>
          <a:bodyPr wrap="square" rtlCol="0">
            <a:spAutoFit/>
          </a:bodyPr>
          <a:lstStyle/>
          <a:p>
            <a:r>
              <a:rPr kumimoji="1" lang="en-US" altLang="ja-JP" sz="1050" dirty="0"/>
              <a:t>38*</a:t>
            </a:r>
            <a:endParaRPr kumimoji="1" lang="ja-JP" altLang="en-US" sz="1050" dirty="0"/>
          </a:p>
        </p:txBody>
      </p:sp>
      <p:sp>
        <p:nvSpPr>
          <p:cNvPr id="25" name="テキスト ボックス 24"/>
          <p:cNvSpPr txBox="1"/>
          <p:nvPr/>
        </p:nvSpPr>
        <p:spPr>
          <a:xfrm>
            <a:off x="5436096" y="3140968"/>
            <a:ext cx="504056" cy="253916"/>
          </a:xfrm>
          <a:prstGeom prst="rect">
            <a:avLst/>
          </a:prstGeom>
          <a:noFill/>
        </p:spPr>
        <p:txBody>
          <a:bodyPr wrap="square" rtlCol="0">
            <a:spAutoFit/>
          </a:bodyPr>
          <a:lstStyle/>
          <a:p>
            <a:r>
              <a:rPr kumimoji="1" lang="en-US" altLang="ja-JP" sz="1050" dirty="0"/>
              <a:t>10</a:t>
            </a:r>
            <a:endParaRPr kumimoji="1" lang="ja-JP" altLang="en-US" sz="1050" dirty="0"/>
          </a:p>
        </p:txBody>
      </p:sp>
      <p:sp>
        <p:nvSpPr>
          <p:cNvPr id="26" name="テキスト ボックス 25"/>
          <p:cNvSpPr txBox="1"/>
          <p:nvPr/>
        </p:nvSpPr>
        <p:spPr>
          <a:xfrm>
            <a:off x="4644380" y="1665357"/>
            <a:ext cx="504056" cy="338554"/>
          </a:xfrm>
          <a:prstGeom prst="rect">
            <a:avLst/>
          </a:prstGeom>
          <a:solidFill>
            <a:schemeClr val="bg1"/>
          </a:solidFill>
        </p:spPr>
        <p:txBody>
          <a:bodyPr wrap="square" rtlCol="0">
            <a:spAutoFit/>
          </a:bodyPr>
          <a:lstStyle/>
          <a:p>
            <a:r>
              <a:rPr kumimoji="1" lang="en-US" altLang="ja-JP" sz="1600" dirty="0">
                <a:solidFill>
                  <a:srgbClr val="0070C0"/>
                </a:solidFill>
              </a:rPr>
              <a:t>220</a:t>
            </a:r>
            <a:endParaRPr kumimoji="1" lang="ja-JP" altLang="en-US" sz="1600" dirty="0">
              <a:solidFill>
                <a:srgbClr val="0070C0"/>
              </a:solidFill>
            </a:endParaRPr>
          </a:p>
        </p:txBody>
      </p:sp>
      <p:sp>
        <p:nvSpPr>
          <p:cNvPr id="27" name="テキスト ボックス 26"/>
          <p:cNvSpPr txBox="1"/>
          <p:nvPr/>
        </p:nvSpPr>
        <p:spPr>
          <a:xfrm>
            <a:off x="3635896" y="4509120"/>
            <a:ext cx="504056" cy="253916"/>
          </a:xfrm>
          <a:prstGeom prst="rect">
            <a:avLst/>
          </a:prstGeom>
          <a:noFill/>
        </p:spPr>
        <p:txBody>
          <a:bodyPr wrap="square" rtlCol="0">
            <a:spAutoFit/>
          </a:bodyPr>
          <a:lstStyle/>
          <a:p>
            <a:r>
              <a:rPr kumimoji="1" lang="en-US" altLang="ja-JP" sz="1050" dirty="0"/>
              <a:t>39*</a:t>
            </a:r>
            <a:endParaRPr kumimoji="1" lang="ja-JP" altLang="en-US" sz="1050" dirty="0"/>
          </a:p>
        </p:txBody>
      </p:sp>
      <p:sp>
        <p:nvSpPr>
          <p:cNvPr id="28" name="テキスト ボックス 27"/>
          <p:cNvSpPr txBox="1"/>
          <p:nvPr/>
        </p:nvSpPr>
        <p:spPr>
          <a:xfrm>
            <a:off x="5652120" y="3823156"/>
            <a:ext cx="504056" cy="253916"/>
          </a:xfrm>
          <a:prstGeom prst="rect">
            <a:avLst/>
          </a:prstGeom>
          <a:noFill/>
        </p:spPr>
        <p:txBody>
          <a:bodyPr wrap="square" rtlCol="0">
            <a:spAutoFit/>
          </a:bodyPr>
          <a:lstStyle/>
          <a:p>
            <a:r>
              <a:rPr kumimoji="1" lang="en-US" altLang="ja-JP" sz="1050" dirty="0"/>
              <a:t>228*</a:t>
            </a:r>
            <a:endParaRPr kumimoji="1" lang="ja-JP" altLang="en-US" sz="1050" dirty="0"/>
          </a:p>
        </p:txBody>
      </p:sp>
      <p:sp>
        <p:nvSpPr>
          <p:cNvPr id="30" name="テキスト ボックス 29"/>
          <p:cNvSpPr txBox="1"/>
          <p:nvPr/>
        </p:nvSpPr>
        <p:spPr>
          <a:xfrm>
            <a:off x="5580112" y="4255204"/>
            <a:ext cx="504056" cy="253916"/>
          </a:xfrm>
          <a:prstGeom prst="rect">
            <a:avLst/>
          </a:prstGeom>
          <a:noFill/>
        </p:spPr>
        <p:txBody>
          <a:bodyPr wrap="square" rtlCol="0">
            <a:spAutoFit/>
          </a:bodyPr>
          <a:lstStyle/>
          <a:p>
            <a:r>
              <a:rPr kumimoji="1" lang="en-US" altLang="ja-JP" sz="1050" dirty="0"/>
              <a:t>12*</a:t>
            </a:r>
            <a:endParaRPr kumimoji="1" lang="ja-JP" altLang="en-US" sz="1050" dirty="0"/>
          </a:p>
        </p:txBody>
      </p:sp>
      <p:sp>
        <p:nvSpPr>
          <p:cNvPr id="31" name="テキスト ボックス 30"/>
          <p:cNvSpPr txBox="1"/>
          <p:nvPr/>
        </p:nvSpPr>
        <p:spPr>
          <a:xfrm>
            <a:off x="5076056" y="4581128"/>
            <a:ext cx="504056" cy="253916"/>
          </a:xfrm>
          <a:prstGeom prst="rect">
            <a:avLst/>
          </a:prstGeom>
          <a:noFill/>
        </p:spPr>
        <p:txBody>
          <a:bodyPr wrap="square" rtlCol="0">
            <a:spAutoFit/>
          </a:bodyPr>
          <a:lstStyle/>
          <a:p>
            <a:r>
              <a:rPr kumimoji="1" lang="en-US" altLang="ja-JP" sz="1050" dirty="0"/>
              <a:t>3*</a:t>
            </a:r>
            <a:endParaRPr kumimoji="1" lang="ja-JP" altLang="en-US" sz="1050" dirty="0"/>
          </a:p>
        </p:txBody>
      </p:sp>
      <p:sp>
        <p:nvSpPr>
          <p:cNvPr id="32" name="テキスト ボックス 31"/>
          <p:cNvSpPr txBox="1"/>
          <p:nvPr/>
        </p:nvSpPr>
        <p:spPr>
          <a:xfrm>
            <a:off x="3635896" y="4183196"/>
            <a:ext cx="576064" cy="253916"/>
          </a:xfrm>
          <a:prstGeom prst="rect">
            <a:avLst/>
          </a:prstGeom>
          <a:noFill/>
        </p:spPr>
        <p:txBody>
          <a:bodyPr wrap="square" rtlCol="0">
            <a:spAutoFit/>
          </a:bodyPr>
          <a:lstStyle/>
          <a:p>
            <a:r>
              <a:rPr lang="en-US" altLang="ja-JP" sz="1050" dirty="0">
                <a:solidFill>
                  <a:srgbClr val="FF0000"/>
                </a:solidFill>
              </a:rPr>
              <a:t>146*</a:t>
            </a:r>
            <a:endParaRPr kumimoji="1" lang="ja-JP" altLang="en-US" sz="1050" dirty="0">
              <a:solidFill>
                <a:srgbClr val="FF0000"/>
              </a:solidFill>
            </a:endParaRPr>
          </a:p>
        </p:txBody>
      </p:sp>
      <p:sp>
        <p:nvSpPr>
          <p:cNvPr id="33" name="テキスト ボックス 32"/>
          <p:cNvSpPr txBox="1"/>
          <p:nvPr/>
        </p:nvSpPr>
        <p:spPr>
          <a:xfrm>
            <a:off x="5076056" y="4255204"/>
            <a:ext cx="504056" cy="253916"/>
          </a:xfrm>
          <a:prstGeom prst="rect">
            <a:avLst/>
          </a:prstGeom>
          <a:noFill/>
        </p:spPr>
        <p:txBody>
          <a:bodyPr wrap="square" rtlCol="0">
            <a:spAutoFit/>
          </a:bodyPr>
          <a:lstStyle/>
          <a:p>
            <a:r>
              <a:rPr kumimoji="1" lang="en-US" altLang="ja-JP" sz="1050" dirty="0"/>
              <a:t>27*</a:t>
            </a:r>
            <a:endParaRPr kumimoji="1" lang="ja-JP" altLang="en-US" sz="1050" dirty="0"/>
          </a:p>
        </p:txBody>
      </p:sp>
      <p:sp>
        <p:nvSpPr>
          <p:cNvPr id="34" name="テキスト ボックス 33"/>
          <p:cNvSpPr txBox="1"/>
          <p:nvPr/>
        </p:nvSpPr>
        <p:spPr>
          <a:xfrm>
            <a:off x="3563888" y="5589240"/>
            <a:ext cx="504056" cy="253916"/>
          </a:xfrm>
          <a:prstGeom prst="rect">
            <a:avLst/>
          </a:prstGeom>
          <a:noFill/>
        </p:spPr>
        <p:txBody>
          <a:bodyPr wrap="square" rtlCol="0">
            <a:spAutoFit/>
          </a:bodyPr>
          <a:lstStyle/>
          <a:p>
            <a:r>
              <a:rPr kumimoji="1" lang="en-US" altLang="ja-JP" sz="1050" dirty="0">
                <a:solidFill>
                  <a:srgbClr val="FF0000"/>
                </a:solidFill>
              </a:rPr>
              <a:t>65*</a:t>
            </a:r>
            <a:endParaRPr kumimoji="1" lang="ja-JP" altLang="en-US" sz="1050" dirty="0">
              <a:solidFill>
                <a:srgbClr val="FF0000"/>
              </a:solidFill>
            </a:endParaRPr>
          </a:p>
        </p:txBody>
      </p:sp>
      <p:sp>
        <p:nvSpPr>
          <p:cNvPr id="36" name="テキスト ボックス 5"/>
          <p:cNvSpPr txBox="1">
            <a:spLocks noChangeArrowheads="1"/>
          </p:cNvSpPr>
          <p:nvPr/>
        </p:nvSpPr>
        <p:spPr bwMode="auto">
          <a:xfrm>
            <a:off x="2987824" y="6299473"/>
            <a:ext cx="3313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itchFamily="2" charset="2"/>
              <a:buChar char="o"/>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chemeClr val="accent2"/>
              </a:buClr>
              <a:buSzPct val="75000"/>
              <a:buFont typeface="Wingdings" pitchFamily="2" charset="2"/>
              <a:buChar char="n"/>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chemeClr val="bg2"/>
              </a:buClr>
              <a:buSzPct val="65000"/>
              <a:buFont typeface="Wingdings" pitchFamily="2" charset="2"/>
              <a:buChar char="o"/>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chemeClr val="accent2"/>
              </a:buClr>
              <a:buSzPct val="75000"/>
              <a:buFont typeface="Wingdings" pitchFamily="2" charset="2"/>
              <a:buChar char="n"/>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9pPr>
          </a:lstStyle>
          <a:p>
            <a:pPr algn="ctr" eaLnBrk="1" hangingPunct="1">
              <a:spcBef>
                <a:spcPct val="0"/>
              </a:spcBef>
              <a:buClrTx/>
              <a:buSzTx/>
              <a:buFontTx/>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北海道下川町の取り組み</a:t>
            </a:r>
          </a:p>
        </p:txBody>
      </p:sp>
      <p:sp>
        <p:nvSpPr>
          <p:cNvPr id="2" name="スライド番号プレースホルダー 1">
            <a:extLst>
              <a:ext uri="{FF2B5EF4-FFF2-40B4-BE49-F238E27FC236}">
                <a16:creationId xmlns:a16="http://schemas.microsoft.com/office/drawing/2014/main" id="{1050D31D-63A4-4267-A722-179B5B0D76B3}"/>
              </a:ext>
            </a:extLst>
          </p:cNvPr>
          <p:cNvSpPr>
            <a:spLocks noGrp="1"/>
          </p:cNvSpPr>
          <p:nvPr>
            <p:ph type="sldNum" sz="quarter" idx="12"/>
          </p:nvPr>
        </p:nvSpPr>
        <p:spPr/>
        <p:txBody>
          <a:bodyPr/>
          <a:lstStyle/>
          <a:p>
            <a:fld id="{BC55BFF0-F8B8-4B05-96B9-EEDC1F591BD6}" type="slidenum">
              <a:rPr kumimoji="1" lang="ja-JP" altLang="en-US" smtClean="0"/>
              <a:t>6</a:t>
            </a:fld>
            <a:endParaRPr kumimoji="1" lang="ja-JP" altLang="en-US"/>
          </a:p>
        </p:txBody>
      </p:sp>
      <p:sp>
        <p:nvSpPr>
          <p:cNvPr id="37" name="テキスト ボックス 36">
            <a:extLst>
              <a:ext uri="{FF2B5EF4-FFF2-40B4-BE49-F238E27FC236}">
                <a16:creationId xmlns:a16="http://schemas.microsoft.com/office/drawing/2014/main" id="{C4F1F6F5-E0D4-41BB-BB44-0F5031CF8A90}"/>
              </a:ext>
            </a:extLst>
          </p:cNvPr>
          <p:cNvSpPr txBox="1"/>
          <p:nvPr/>
        </p:nvSpPr>
        <p:spPr>
          <a:xfrm>
            <a:off x="0" y="0"/>
            <a:ext cx="9144000" cy="523220"/>
          </a:xfrm>
          <a:prstGeom prst="rect">
            <a:avLst/>
          </a:prstGeom>
          <a:noFill/>
        </p:spPr>
        <p:txBody>
          <a:bodyPr wrap="square" rtlCol="0">
            <a:spAutoFit/>
          </a:bodyPr>
          <a:lstStyle/>
          <a:p>
            <a:r>
              <a:rPr kumimoji="1" lang="ja-JP" altLang="en-US" sz="2800" dirty="0">
                <a:latin typeface="Meiryo UI" panose="020B0604030504040204" pitchFamily="50" charset="-128"/>
                <a:ea typeface="Meiryo UI" panose="020B0604030504040204" pitchFamily="50" charset="-128"/>
              </a:rPr>
              <a:t>■</a:t>
            </a:r>
            <a:r>
              <a:rPr lang="ja-JP" altLang="en-US" sz="2800" dirty="0">
                <a:latin typeface="Meiryo UI" panose="020B0604030504040204" pitchFamily="50" charset="-128"/>
                <a:ea typeface="Meiryo UI" panose="020B0604030504040204" pitchFamily="50" charset="-128"/>
              </a:rPr>
              <a:t>経済的な取引だけ抽出すると・・・</a:t>
            </a:r>
            <a:endParaRPr kumimoji="1" lang="ja-JP" altLang="en-US" sz="2800" dirty="0">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D16A03C7-4BF6-43F6-BE0A-DECD302B73E7}"/>
              </a:ext>
            </a:extLst>
          </p:cNvPr>
          <p:cNvSpPr txBox="1"/>
          <p:nvPr/>
        </p:nvSpPr>
        <p:spPr>
          <a:xfrm>
            <a:off x="3563888" y="6601685"/>
            <a:ext cx="6734908" cy="2308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出所</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下川町報告資料「下川町の目指す姿」</a:t>
            </a:r>
          </a:p>
        </p:txBody>
      </p:sp>
    </p:spTree>
    <p:extLst>
      <p:ext uri="{BB962C8B-B14F-4D97-AF65-F5344CB8AC3E}">
        <p14:creationId xmlns:p14="http://schemas.microsoft.com/office/powerpoint/2010/main" val="8802345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3513"/>
            <a:ext cx="9144000" cy="607175"/>
          </a:xfrm>
        </p:spPr>
        <p:txBody>
          <a:bodyPr>
            <a:noAutofit/>
          </a:bodyPr>
          <a:lstStyle/>
          <a:p>
            <a:pPr algn="l"/>
            <a:r>
              <a:rPr lang="ja-JP" altLang="en-US" sz="2800" dirty="0"/>
              <a:t>■黒潮町におけるスポーツツーリズム推進事業の効果の測定</a:t>
            </a:r>
            <a:endParaRPr kumimoji="1" lang="ja-JP" altLang="en-US" sz="2800" dirty="0"/>
          </a:p>
        </p:txBody>
      </p:sp>
      <p:sp>
        <p:nvSpPr>
          <p:cNvPr id="3" name="コンテンツ プレースホルダー 2"/>
          <p:cNvSpPr>
            <a:spLocks noGrp="1"/>
          </p:cNvSpPr>
          <p:nvPr>
            <p:ph idx="1"/>
          </p:nvPr>
        </p:nvSpPr>
        <p:spPr>
          <a:xfrm>
            <a:off x="251520" y="764704"/>
            <a:ext cx="8784976" cy="5688632"/>
          </a:xfrm>
        </p:spPr>
        <p:txBody>
          <a:bodyPr>
            <a:noAutofit/>
          </a:bodyPr>
          <a:lstStyle/>
          <a:p>
            <a:r>
              <a:rPr lang="ja-JP" altLang="en-US" sz="2000" dirty="0"/>
              <a:t>スポーツツーリズムの拠点となる土佐西南大規模公園は、県内最大の都市公園。サイクリングロードやオートキャンプ場、公園、宿泊施設、展望台、サーフビーチ、テニスコートや体育館など各種運動競技場等が整備。特にサッカー競技場は四国内に競合なし。</a:t>
            </a:r>
            <a:endParaRPr lang="en-US" altLang="ja-JP" sz="2000" dirty="0"/>
          </a:p>
          <a:p>
            <a:endParaRPr lang="en-US" altLang="ja-JP" sz="700" dirty="0"/>
          </a:p>
          <a:p>
            <a:r>
              <a:rPr lang="ja-JP" altLang="en-US" sz="2000" dirty="0"/>
              <a:t>黒潮町では</a:t>
            </a:r>
            <a:r>
              <a:rPr lang="en-US" altLang="ja-JP" sz="2000" dirty="0"/>
              <a:t>2011</a:t>
            </a:r>
            <a:r>
              <a:rPr lang="ja-JP" altLang="en-US" sz="2000" dirty="0"/>
              <a:t>年度からスポーツと観光を組み合わせた「スポーツツーリズム推進事業」をスタート。</a:t>
            </a:r>
          </a:p>
        </p:txBody>
      </p:sp>
      <p:sp>
        <p:nvSpPr>
          <p:cNvPr id="4" name="正方形/長方形 3"/>
          <p:cNvSpPr/>
          <p:nvPr/>
        </p:nvSpPr>
        <p:spPr>
          <a:xfrm>
            <a:off x="0" y="548680"/>
            <a:ext cx="9144000" cy="45719"/>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12EB7-9942-4677-93FF-97448FA2B5F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
        <p:nvSpPr>
          <p:cNvPr id="7" name="テキスト ボックス 6"/>
          <p:cNvSpPr txBox="1"/>
          <p:nvPr/>
        </p:nvSpPr>
        <p:spPr>
          <a:xfrm>
            <a:off x="251520" y="4197767"/>
            <a:ext cx="283600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（出典）砂浜美術館へのヒアリングによる</a:t>
            </a:r>
          </a:p>
        </p:txBody>
      </p:sp>
      <p:pic>
        <p:nvPicPr>
          <p:cNvPr id="8" name="図 7"/>
          <p:cNvPicPr>
            <a:picLocks noChangeAspect="1"/>
          </p:cNvPicPr>
          <p:nvPr/>
        </p:nvPicPr>
        <p:blipFill>
          <a:blip r:embed="rId2"/>
          <a:stretch>
            <a:fillRect/>
          </a:stretch>
        </p:blipFill>
        <p:spPr>
          <a:xfrm>
            <a:off x="386349" y="3258207"/>
            <a:ext cx="8515317" cy="862031"/>
          </a:xfrm>
          <a:prstGeom prst="rect">
            <a:avLst/>
          </a:prstGeom>
        </p:spPr>
      </p:pic>
      <p:sp>
        <p:nvSpPr>
          <p:cNvPr id="9" name="角丸四角形吹き出し 8"/>
          <p:cNvSpPr/>
          <p:nvPr/>
        </p:nvSpPr>
        <p:spPr>
          <a:xfrm>
            <a:off x="4932040" y="4509120"/>
            <a:ext cx="3568588" cy="1008112"/>
          </a:xfrm>
          <a:prstGeom prst="wedgeRoundRectCallout">
            <a:avLst>
              <a:gd name="adj1" fmla="val 35651"/>
              <a:gd name="adj2" fmla="val -8792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経済波及効果の観点からは、消費単価の高い宿泊客の取りこぼしをどのように改善するかが課題。</a:t>
            </a:r>
          </a:p>
        </p:txBody>
      </p:sp>
    </p:spTree>
    <p:extLst>
      <p:ext uri="{BB962C8B-B14F-4D97-AF65-F5344CB8AC3E}">
        <p14:creationId xmlns:p14="http://schemas.microsoft.com/office/powerpoint/2010/main" val="37139648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3513"/>
            <a:ext cx="9144000" cy="607175"/>
          </a:xfrm>
        </p:spPr>
        <p:txBody>
          <a:bodyPr>
            <a:noAutofit/>
          </a:bodyPr>
          <a:lstStyle/>
          <a:p>
            <a:pPr algn="l"/>
            <a:r>
              <a:rPr lang="ja-JP" altLang="en-US" sz="2800" dirty="0"/>
              <a:t>■産業連関表による経済波及効果の測定</a:t>
            </a:r>
            <a:r>
              <a:rPr lang="ja-JP" altLang="en-US" sz="1800" dirty="0"/>
              <a:t>（平成</a:t>
            </a:r>
            <a:r>
              <a:rPr lang="en-US" altLang="ja-JP" sz="1800" dirty="0"/>
              <a:t>29</a:t>
            </a:r>
            <a:r>
              <a:rPr lang="ja-JP" altLang="en-US" sz="1800" dirty="0"/>
              <a:t>年度）</a:t>
            </a:r>
            <a:endParaRPr kumimoji="1" lang="ja-JP" altLang="en-US" sz="2800" dirty="0"/>
          </a:p>
        </p:txBody>
      </p:sp>
      <p:sp>
        <p:nvSpPr>
          <p:cNvPr id="4" name="正方形/長方形 3"/>
          <p:cNvSpPr/>
          <p:nvPr/>
        </p:nvSpPr>
        <p:spPr>
          <a:xfrm>
            <a:off x="0" y="548680"/>
            <a:ext cx="9144000" cy="45719"/>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12EB7-9942-4677-93FF-97448FA2B5F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graphicFrame>
        <p:nvGraphicFramePr>
          <p:cNvPr id="10" name="表 9">
            <a:extLst>
              <a:ext uri="{FF2B5EF4-FFF2-40B4-BE49-F238E27FC236}">
                <a16:creationId xmlns:a16="http://schemas.microsoft.com/office/drawing/2014/main" id="{4A311F25-B376-4018-A00F-C3A9267993C4}"/>
              </a:ext>
            </a:extLst>
          </p:cNvPr>
          <p:cNvGraphicFramePr>
            <a:graphicFrameLocks noGrp="1"/>
          </p:cNvGraphicFramePr>
          <p:nvPr/>
        </p:nvGraphicFramePr>
        <p:xfrm>
          <a:off x="260196" y="836712"/>
          <a:ext cx="8623608" cy="4699000"/>
        </p:xfrm>
        <a:graphic>
          <a:graphicData uri="http://schemas.openxmlformats.org/drawingml/2006/table">
            <a:tbl>
              <a:tblPr firstRow="1" bandRow="1">
                <a:tableStyleId>{5C22544A-7EE6-4342-B048-85BDC9FD1C3A}</a:tableStyleId>
              </a:tblPr>
              <a:tblGrid>
                <a:gridCol w="1437268">
                  <a:extLst>
                    <a:ext uri="{9D8B030D-6E8A-4147-A177-3AD203B41FA5}">
                      <a16:colId xmlns:a16="http://schemas.microsoft.com/office/drawing/2014/main" val="1188946783"/>
                    </a:ext>
                  </a:extLst>
                </a:gridCol>
                <a:gridCol w="1437268">
                  <a:extLst>
                    <a:ext uri="{9D8B030D-6E8A-4147-A177-3AD203B41FA5}">
                      <a16:colId xmlns:a16="http://schemas.microsoft.com/office/drawing/2014/main" val="1113474928"/>
                    </a:ext>
                  </a:extLst>
                </a:gridCol>
                <a:gridCol w="1437268">
                  <a:extLst>
                    <a:ext uri="{9D8B030D-6E8A-4147-A177-3AD203B41FA5}">
                      <a16:colId xmlns:a16="http://schemas.microsoft.com/office/drawing/2014/main" val="1174863561"/>
                    </a:ext>
                  </a:extLst>
                </a:gridCol>
                <a:gridCol w="1437268">
                  <a:extLst>
                    <a:ext uri="{9D8B030D-6E8A-4147-A177-3AD203B41FA5}">
                      <a16:colId xmlns:a16="http://schemas.microsoft.com/office/drawing/2014/main" val="3813642114"/>
                    </a:ext>
                  </a:extLst>
                </a:gridCol>
                <a:gridCol w="1437268">
                  <a:extLst>
                    <a:ext uri="{9D8B030D-6E8A-4147-A177-3AD203B41FA5}">
                      <a16:colId xmlns:a16="http://schemas.microsoft.com/office/drawing/2014/main" val="883772774"/>
                    </a:ext>
                  </a:extLst>
                </a:gridCol>
                <a:gridCol w="1437268">
                  <a:extLst>
                    <a:ext uri="{9D8B030D-6E8A-4147-A177-3AD203B41FA5}">
                      <a16:colId xmlns:a16="http://schemas.microsoft.com/office/drawing/2014/main" val="1579104304"/>
                    </a:ext>
                  </a:extLst>
                </a:gridCol>
              </a:tblGrid>
              <a:tr h="370840">
                <a:tc>
                  <a:txBody>
                    <a:bodyPr/>
                    <a:lstStyle/>
                    <a:p>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en-US" altLang="ja-JP" sz="1400" dirty="0">
                          <a:latin typeface="Meiryo UI" panose="020B0604030504040204" pitchFamily="50" charset="-128"/>
                          <a:ea typeface="Meiryo UI" panose="020B0604030504040204" pitchFamily="50" charset="-128"/>
                        </a:rPr>
                        <a:t>Input</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en-US" altLang="ja-JP" sz="1400" dirty="0">
                          <a:latin typeface="Meiryo UI" panose="020B0604030504040204" pitchFamily="50" charset="-128"/>
                          <a:ea typeface="Meiryo UI" panose="020B0604030504040204" pitchFamily="50" charset="-128"/>
                        </a:rPr>
                        <a:t>Activities</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en-US" altLang="ja-JP" sz="1400" dirty="0">
                          <a:latin typeface="Meiryo UI" panose="020B0604030504040204" pitchFamily="50" charset="-128"/>
                          <a:ea typeface="Meiryo UI" panose="020B0604030504040204" pitchFamily="50" charset="-128"/>
                        </a:rPr>
                        <a:t>Output</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en-US" altLang="ja-JP" sz="1400" dirty="0">
                          <a:latin typeface="Meiryo UI" panose="020B0604030504040204" pitchFamily="50" charset="-128"/>
                          <a:ea typeface="Meiryo UI" panose="020B0604030504040204" pitchFamily="50" charset="-128"/>
                        </a:rPr>
                        <a:t>Outcome</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en-US" altLang="ja-JP" sz="1400" dirty="0" err="1">
                          <a:latin typeface="Meiryo UI" panose="020B0604030504040204" pitchFamily="50" charset="-128"/>
                          <a:ea typeface="Meiryo UI" panose="020B0604030504040204" pitchFamily="50" charset="-128"/>
                        </a:rPr>
                        <a:t>RoI</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104123092"/>
                  </a:ext>
                </a:extLst>
              </a:tr>
              <a:tr h="370840">
                <a:tc>
                  <a:txBody>
                    <a:bodyPr/>
                    <a:lstStyle/>
                    <a:p>
                      <a:r>
                        <a:rPr kumimoji="1" lang="ja-JP" altLang="en-US" sz="1400" dirty="0">
                          <a:latin typeface="Meiryo UI" panose="020B0604030504040204" pitchFamily="50" charset="-128"/>
                          <a:ea typeface="Meiryo UI" panose="020B0604030504040204" pitchFamily="50" charset="-128"/>
                        </a:rPr>
                        <a:t>評価ポイント</a:t>
                      </a:r>
                    </a:p>
                  </a:txBody>
                  <a:tcPr/>
                </a:tc>
                <a:tc>
                  <a:txBody>
                    <a:bodyPr/>
                    <a:lstStyle/>
                    <a:p>
                      <a:r>
                        <a:rPr kumimoji="1" lang="ja-JP" altLang="en-US" sz="1400" dirty="0">
                          <a:latin typeface="Meiryo UI" panose="020B0604030504040204" pitchFamily="50" charset="-128"/>
                          <a:ea typeface="Meiryo UI" panose="020B0604030504040204" pitchFamily="50" charset="-128"/>
                        </a:rPr>
                        <a:t>ヒト・モノ・カネの投入</a:t>
                      </a:r>
                    </a:p>
                  </a:txBody>
                  <a:tcPr/>
                </a:tc>
                <a:tc>
                  <a:txBody>
                    <a:bodyPr/>
                    <a:lstStyle/>
                    <a:p>
                      <a:r>
                        <a:rPr kumimoji="1" lang="ja-JP" altLang="en-US" sz="1400" dirty="0">
                          <a:latin typeface="Meiryo UI" panose="020B0604030504040204" pitchFamily="50" charset="-128"/>
                          <a:ea typeface="Meiryo UI" panose="020B0604030504040204" pitchFamily="50" charset="-128"/>
                        </a:rPr>
                        <a:t>砂浜美術館</a:t>
                      </a:r>
                      <a:endParaRPr kumimoji="1" lang="en-US" altLang="ja-JP" sz="1400" dirty="0">
                        <a:latin typeface="Meiryo UI" panose="020B0604030504040204" pitchFamily="50" charset="-128"/>
                        <a:ea typeface="Meiryo UI" panose="020B0604030504040204" pitchFamily="50" charset="-128"/>
                      </a:endParaRPr>
                    </a:p>
                  </a:txBody>
                  <a:tcPr/>
                </a:tc>
                <a:tc>
                  <a:txBody>
                    <a:bodyPr/>
                    <a:lstStyle/>
                    <a:p>
                      <a:r>
                        <a:rPr kumimoji="1" lang="en-US" altLang="ja-JP" sz="1400" dirty="0">
                          <a:latin typeface="Meiryo UI" panose="020B0604030504040204" pitchFamily="50" charset="-128"/>
                          <a:ea typeface="Meiryo UI" panose="020B0604030504040204" pitchFamily="50" charset="-128"/>
                        </a:rPr>
                        <a:t>KPI</a:t>
                      </a:r>
                    </a:p>
                    <a:p>
                      <a:r>
                        <a:rPr kumimoji="1" lang="ja-JP" altLang="en-US" sz="1400" dirty="0">
                          <a:latin typeface="Meiryo UI" panose="020B0604030504040204" pitchFamily="50" charset="-128"/>
                          <a:ea typeface="Meiryo UI" panose="020B0604030504040204" pitchFamily="50" charset="-128"/>
                        </a:rPr>
                        <a:t>・観光客数</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・観光消費単価</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・観光消費額</a:t>
                      </a:r>
                      <a:endParaRPr kumimoji="1" lang="en-US" altLang="ja-JP"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a:latin typeface="Meiryo UI" panose="020B0604030504040204" pitchFamily="50" charset="-128"/>
                          <a:ea typeface="Meiryo UI" panose="020B0604030504040204" pitchFamily="50" charset="-128"/>
                        </a:rPr>
                        <a:t>経済波及効果</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・直接効果</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・生産誘発</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・（雇用誘発）</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・（税収誘発）</a:t>
                      </a:r>
                      <a:endParaRPr kumimoji="1" lang="en-US" altLang="ja-JP" sz="1400" dirty="0">
                        <a:latin typeface="Meiryo UI" panose="020B0604030504040204" pitchFamily="50" charset="-128"/>
                        <a:ea typeface="Meiryo UI" panose="020B0604030504040204" pitchFamily="50" charset="-128"/>
                      </a:endParaRPr>
                    </a:p>
                  </a:txBody>
                  <a:tcPr/>
                </a:tc>
                <a:tc>
                  <a:txBody>
                    <a:bodyPr/>
                    <a:lstStyle/>
                    <a:p>
                      <a:r>
                        <a:rPr kumimoji="1" lang="en-US" altLang="ja-JP" sz="1400" dirty="0">
                          <a:latin typeface="Meiryo UI" panose="020B0604030504040204" pitchFamily="50" charset="-128"/>
                          <a:ea typeface="Meiryo UI" panose="020B0604030504040204" pitchFamily="50" charset="-128"/>
                        </a:rPr>
                        <a:t>Outcome</a:t>
                      </a:r>
                    </a:p>
                    <a:p>
                      <a:r>
                        <a:rPr kumimoji="1" lang="en-US" altLang="ja-JP" sz="1400" dirty="0">
                          <a:latin typeface="Meiryo UI" panose="020B0604030504040204" pitchFamily="50" charset="-128"/>
                          <a:ea typeface="Meiryo UI" panose="020B0604030504040204" pitchFamily="50" charset="-128"/>
                        </a:rPr>
                        <a:t>/Input</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316851788"/>
                  </a:ext>
                </a:extLst>
              </a:tr>
              <a:tr h="370840">
                <a:tc>
                  <a:txBody>
                    <a:bodyPr/>
                    <a:lstStyle/>
                    <a:p>
                      <a:r>
                        <a:rPr kumimoji="1" lang="ja-JP" altLang="en-US" sz="1400" dirty="0">
                          <a:latin typeface="Meiryo UI" panose="020B0604030504040204" pitchFamily="50" charset="-128"/>
                          <a:ea typeface="Meiryo UI" panose="020B0604030504040204" pitchFamily="50" charset="-128"/>
                        </a:rPr>
                        <a:t>①スポーツツーリズム事業</a:t>
                      </a:r>
                    </a:p>
                  </a:txBody>
                  <a:tcPr/>
                </a:tc>
                <a:tc>
                  <a:txBody>
                    <a:bodyPr/>
                    <a:lstStyle/>
                    <a:p>
                      <a:r>
                        <a:rPr kumimoji="1" lang="en-US" altLang="ja-JP" sz="1400" dirty="0">
                          <a:latin typeface="Meiryo UI" panose="020B0604030504040204" pitchFamily="50" charset="-128"/>
                          <a:ea typeface="Meiryo UI" panose="020B0604030504040204" pitchFamily="50" charset="-128"/>
                        </a:rPr>
                        <a:t>930</a:t>
                      </a:r>
                      <a:r>
                        <a:rPr kumimoji="1" lang="ja-JP" altLang="en-US" sz="1400" dirty="0">
                          <a:latin typeface="Meiryo UI" panose="020B0604030504040204" pitchFamily="50" charset="-128"/>
                          <a:ea typeface="Meiryo UI" panose="020B0604030504040204" pitchFamily="50" charset="-128"/>
                        </a:rPr>
                        <a:t>万円</a:t>
                      </a:r>
                    </a:p>
                  </a:txBody>
                  <a:tcPr/>
                </a:tc>
                <a:tc>
                  <a:txBody>
                    <a:bodyPr/>
                    <a:lstStyle/>
                    <a:p>
                      <a:r>
                        <a:rPr kumimoji="1" lang="ja-JP" altLang="en-US" sz="1400" dirty="0">
                          <a:latin typeface="Meiryo UI" panose="020B0604030504040204" pitchFamily="50" charset="-128"/>
                          <a:ea typeface="Meiryo UI" panose="020B0604030504040204" pitchFamily="50" charset="-128"/>
                        </a:rPr>
                        <a:t>土佐西南大規模公園を活用したスポーツ合宿誘致</a:t>
                      </a:r>
                    </a:p>
                  </a:txBody>
                  <a:tcPr/>
                </a:tc>
                <a:tc>
                  <a:txBody>
                    <a:bodyPr/>
                    <a:lstStyle/>
                    <a:p>
                      <a:r>
                        <a:rPr kumimoji="1" lang="ja-JP" altLang="en-US" sz="1400" dirty="0">
                          <a:latin typeface="Meiryo UI" panose="020B0604030504040204" pitchFamily="50" charset="-128"/>
                          <a:ea typeface="Meiryo UI" panose="020B0604030504040204" pitchFamily="50" charset="-128"/>
                        </a:rPr>
                        <a:t>宿泊実績</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rPr>
                        <a:t>11651</a:t>
                      </a:r>
                      <a:r>
                        <a:rPr kumimoji="1" lang="ja-JP" altLang="en-US" sz="1400" dirty="0">
                          <a:latin typeface="Meiryo UI" panose="020B0604030504040204" pitchFamily="50" charset="-128"/>
                          <a:ea typeface="Meiryo UI" panose="020B0604030504040204" pitchFamily="50" charset="-128"/>
                        </a:rPr>
                        <a:t>人（うち黒潮町宿泊</a:t>
                      </a:r>
                      <a:r>
                        <a:rPr kumimoji="1" lang="en-US" altLang="ja-JP" sz="1400" dirty="0">
                          <a:latin typeface="Meiryo UI" panose="020B0604030504040204" pitchFamily="50" charset="-128"/>
                          <a:ea typeface="Meiryo UI" panose="020B0604030504040204" pitchFamily="50" charset="-128"/>
                        </a:rPr>
                        <a:t>7999</a:t>
                      </a:r>
                      <a:r>
                        <a:rPr kumimoji="1" lang="ja-JP" altLang="en-US" sz="1400" dirty="0">
                          <a:latin typeface="Meiryo UI" panose="020B0604030504040204" pitchFamily="50" charset="-128"/>
                          <a:ea typeface="Meiryo UI" panose="020B0604030504040204" pitchFamily="50" charset="-128"/>
                        </a:rPr>
                        <a:t>人）</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消費単価</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・１万</a:t>
                      </a:r>
                      <a:r>
                        <a:rPr kumimoji="1" lang="en-US" altLang="ja-JP" sz="1400" dirty="0">
                          <a:latin typeface="Meiryo UI" panose="020B0604030504040204" pitchFamily="50" charset="-128"/>
                          <a:ea typeface="Meiryo UI" panose="020B0604030504040204" pitchFamily="50" charset="-128"/>
                        </a:rPr>
                        <a:t>568</a:t>
                      </a:r>
                      <a:r>
                        <a:rPr kumimoji="1" lang="ja-JP" altLang="en-US" sz="1400" dirty="0">
                          <a:latin typeface="Meiryo UI" panose="020B0604030504040204" pitchFamily="50" charset="-128"/>
                          <a:ea typeface="Meiryo UI" panose="020B0604030504040204" pitchFamily="50" charset="-128"/>
                        </a:rPr>
                        <a:t>円</a:t>
                      </a:r>
                      <a:endParaRPr kumimoji="1" lang="en-US" altLang="ja-JP"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a:latin typeface="Meiryo UI" panose="020B0604030504040204" pitchFamily="50" charset="-128"/>
                          <a:ea typeface="Meiryo UI" panose="020B0604030504040204" pitchFamily="50" charset="-128"/>
                        </a:rPr>
                        <a:t>直接効果</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rPr>
                        <a:t>8450</a:t>
                      </a:r>
                      <a:r>
                        <a:rPr kumimoji="1" lang="ja-JP" altLang="en-US" sz="1400" dirty="0">
                          <a:latin typeface="Meiryo UI" panose="020B0604030504040204" pitchFamily="50" charset="-128"/>
                          <a:ea typeface="Meiryo UI" panose="020B0604030504040204" pitchFamily="50" charset="-128"/>
                        </a:rPr>
                        <a:t>万円</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生産誘発効果</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rPr>
                        <a:t>1</a:t>
                      </a:r>
                      <a:r>
                        <a:rPr kumimoji="1" lang="ja-JP" altLang="en-US" sz="1400" dirty="0">
                          <a:latin typeface="Meiryo UI" panose="020B0604030504040204" pitchFamily="50" charset="-128"/>
                          <a:ea typeface="Meiryo UI" panose="020B0604030504040204" pitchFamily="50" charset="-128"/>
                        </a:rPr>
                        <a:t>億</a:t>
                      </a:r>
                      <a:r>
                        <a:rPr kumimoji="1" lang="en-US" altLang="ja-JP" sz="1400" dirty="0">
                          <a:latin typeface="Meiryo UI" panose="020B0604030504040204" pitchFamily="50" charset="-128"/>
                          <a:ea typeface="Meiryo UI" panose="020B0604030504040204" pitchFamily="50" charset="-128"/>
                        </a:rPr>
                        <a:t>1910</a:t>
                      </a:r>
                      <a:r>
                        <a:rPr kumimoji="1" lang="ja-JP" altLang="en-US" sz="1400" dirty="0">
                          <a:latin typeface="Meiryo UI" panose="020B0604030504040204" pitchFamily="50" charset="-128"/>
                          <a:ea typeface="Meiryo UI" panose="020B0604030504040204" pitchFamily="50" charset="-128"/>
                        </a:rPr>
                        <a:t>万円</a:t>
                      </a:r>
                    </a:p>
                  </a:txBody>
                  <a:tcPr/>
                </a:tc>
                <a:tc>
                  <a:txBody>
                    <a:bodyPr/>
                    <a:lstStyle/>
                    <a:p>
                      <a:r>
                        <a:rPr kumimoji="1" lang="ja-JP" altLang="en-US" sz="1400" dirty="0">
                          <a:latin typeface="Meiryo UI" panose="020B0604030504040204" pitchFamily="50" charset="-128"/>
                          <a:ea typeface="Meiryo UI" panose="020B0604030504040204" pitchFamily="50" charset="-128"/>
                        </a:rPr>
                        <a:t>直接効果</a:t>
                      </a:r>
                      <a:endParaRPr kumimoji="1" lang="en-US" altLang="ja-JP" sz="1400" dirty="0">
                        <a:latin typeface="Meiryo UI" panose="020B0604030504040204" pitchFamily="50" charset="-128"/>
                        <a:ea typeface="Meiryo UI" panose="020B0604030504040204" pitchFamily="50" charset="-128"/>
                      </a:endParaRPr>
                    </a:p>
                    <a:p>
                      <a:r>
                        <a:rPr kumimoji="1" lang="en-US" altLang="ja-JP" sz="1400" dirty="0">
                          <a:solidFill>
                            <a:srgbClr val="FF0000"/>
                          </a:solidFill>
                          <a:latin typeface="Meiryo UI" panose="020B0604030504040204" pitchFamily="50" charset="-128"/>
                          <a:ea typeface="Meiryo UI" panose="020B0604030504040204" pitchFamily="50" charset="-128"/>
                        </a:rPr>
                        <a:t>7.7</a:t>
                      </a:r>
                    </a:p>
                    <a:p>
                      <a:r>
                        <a:rPr kumimoji="1" lang="ja-JP" altLang="en-US" sz="1400" dirty="0">
                          <a:latin typeface="Meiryo UI" panose="020B0604030504040204" pitchFamily="50" charset="-128"/>
                          <a:ea typeface="Meiryo UI" panose="020B0604030504040204" pitchFamily="50" charset="-128"/>
                        </a:rPr>
                        <a:t>生産誘発効果</a:t>
                      </a:r>
                      <a:endParaRPr kumimoji="1" lang="en-US" altLang="ja-JP" sz="1400" dirty="0">
                        <a:latin typeface="Meiryo UI" panose="020B0604030504040204" pitchFamily="50" charset="-128"/>
                        <a:ea typeface="Meiryo UI" panose="020B0604030504040204" pitchFamily="50" charset="-128"/>
                      </a:endParaRPr>
                    </a:p>
                    <a:p>
                      <a:r>
                        <a:rPr kumimoji="1" lang="en-US" altLang="ja-JP" sz="1400" dirty="0">
                          <a:solidFill>
                            <a:srgbClr val="FF0000"/>
                          </a:solidFill>
                          <a:latin typeface="Meiryo UI" panose="020B0604030504040204" pitchFamily="50" charset="-128"/>
                          <a:ea typeface="Meiryo UI" panose="020B0604030504040204" pitchFamily="50" charset="-128"/>
                        </a:rPr>
                        <a:t>10.9</a:t>
                      </a:r>
                      <a:endParaRPr kumimoji="1" lang="ja-JP" altLang="en-US" sz="1400" dirty="0">
                        <a:solidFill>
                          <a:srgbClr val="FF0000"/>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714821854"/>
                  </a:ext>
                </a:extLst>
              </a:tr>
              <a:tr h="370840">
                <a:tc>
                  <a:txBody>
                    <a:bodyPr/>
                    <a:lstStyle/>
                    <a:p>
                      <a:r>
                        <a:rPr kumimoji="1" lang="ja-JP" altLang="en-US" sz="1400" dirty="0">
                          <a:latin typeface="Meiryo UI" panose="020B0604030504040204" pitchFamily="50" charset="-128"/>
                          <a:ea typeface="Meiryo UI" panose="020B0604030504040204" pitchFamily="50" charset="-128"/>
                        </a:rPr>
                        <a:t>②イベント事業（参考）</a:t>
                      </a:r>
                      <a:endParaRPr kumimoji="1" lang="en-US" altLang="ja-JP" sz="1400" dirty="0">
                        <a:latin typeface="Meiryo UI" panose="020B0604030504040204" pitchFamily="50" charset="-128"/>
                        <a:ea typeface="Meiryo UI" panose="020B0604030504040204" pitchFamily="50" charset="-128"/>
                      </a:endParaRPr>
                    </a:p>
                    <a:p>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en-US" altLang="ja-JP" sz="1400" dirty="0">
                          <a:latin typeface="Meiryo UI" panose="020B0604030504040204" pitchFamily="50" charset="-128"/>
                          <a:ea typeface="Meiryo UI" panose="020B0604030504040204" pitchFamily="50" charset="-128"/>
                        </a:rPr>
                        <a:t>1000</a:t>
                      </a:r>
                      <a:r>
                        <a:rPr kumimoji="1" lang="ja-JP" altLang="en-US" sz="1400" dirty="0">
                          <a:latin typeface="Meiryo UI" panose="020B0604030504040204" pitchFamily="50" charset="-128"/>
                          <a:ea typeface="Meiryo UI" panose="020B0604030504040204" pitchFamily="50" charset="-128"/>
                        </a:rPr>
                        <a:t>万円</a:t>
                      </a:r>
                    </a:p>
                  </a:txBody>
                  <a:tcPr/>
                </a:tc>
                <a:tc>
                  <a:txBody>
                    <a:bodyPr/>
                    <a:lstStyle/>
                    <a:p>
                      <a:r>
                        <a:rPr kumimoji="1" lang="en-US" altLang="ja-JP" sz="1400" dirty="0">
                          <a:latin typeface="Meiryo UI" panose="020B0604030504040204" pitchFamily="50" charset="-128"/>
                          <a:ea typeface="Meiryo UI" panose="020B0604030504040204" pitchFamily="50" charset="-128"/>
                        </a:rPr>
                        <a:t>T</a:t>
                      </a:r>
                      <a:r>
                        <a:rPr kumimoji="1" lang="ja-JP" altLang="en-US" sz="1400" dirty="0">
                          <a:latin typeface="Meiryo UI" panose="020B0604030504040204" pitchFamily="50" charset="-128"/>
                          <a:ea typeface="Meiryo UI" panose="020B0604030504040204" pitchFamily="50" charset="-128"/>
                        </a:rPr>
                        <a:t>シャツアート展、海辺のキルト展などのイベント実施</a:t>
                      </a:r>
                    </a:p>
                  </a:txBody>
                  <a:tcPr/>
                </a:tc>
                <a:tc>
                  <a:txBody>
                    <a:bodyPr/>
                    <a:lstStyle/>
                    <a:p>
                      <a:r>
                        <a:rPr kumimoji="1" lang="ja-JP" altLang="en-US" sz="1400" dirty="0">
                          <a:latin typeface="Meiryo UI" panose="020B0604030504040204" pitchFamily="50" charset="-128"/>
                          <a:ea typeface="Meiryo UI" panose="020B0604030504040204" pitchFamily="50" charset="-128"/>
                        </a:rPr>
                        <a:t>宿泊実績</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rPr>
                        <a:t>50000</a:t>
                      </a:r>
                      <a:r>
                        <a:rPr kumimoji="1" lang="ja-JP" altLang="en-US" sz="1400" dirty="0">
                          <a:latin typeface="Meiryo UI" panose="020B0604030504040204" pitchFamily="50" charset="-128"/>
                          <a:ea typeface="Meiryo UI" panose="020B0604030504040204" pitchFamily="50" charset="-128"/>
                        </a:rPr>
                        <a:t>人（うち黒潮町宿泊</a:t>
                      </a:r>
                      <a:r>
                        <a:rPr kumimoji="1" lang="en-US" altLang="ja-JP" sz="1400" dirty="0">
                          <a:latin typeface="Meiryo UI" panose="020B0604030504040204" pitchFamily="50" charset="-128"/>
                          <a:ea typeface="Meiryo UI" panose="020B0604030504040204" pitchFamily="50" charset="-128"/>
                        </a:rPr>
                        <a:t>10797</a:t>
                      </a:r>
                      <a:r>
                        <a:rPr kumimoji="1" lang="ja-JP" altLang="en-US" sz="1400" dirty="0">
                          <a:latin typeface="Meiryo UI" panose="020B0604030504040204" pitchFamily="50" charset="-128"/>
                          <a:ea typeface="Meiryo UI" panose="020B0604030504040204" pitchFamily="50" charset="-128"/>
                        </a:rPr>
                        <a:t>人）</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消費単価</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・県内</a:t>
                      </a:r>
                      <a:r>
                        <a:rPr kumimoji="1" lang="en-US" altLang="ja-JP" sz="1400" dirty="0">
                          <a:latin typeface="Meiryo UI" panose="020B0604030504040204" pitchFamily="50" charset="-128"/>
                          <a:ea typeface="Meiryo UI" panose="020B0604030504040204" pitchFamily="50" charset="-128"/>
                        </a:rPr>
                        <a:t>3307</a:t>
                      </a:r>
                      <a:r>
                        <a:rPr kumimoji="1" lang="ja-JP" altLang="en-US" sz="1400" dirty="0">
                          <a:latin typeface="Meiryo UI" panose="020B0604030504040204" pitchFamily="50" charset="-128"/>
                          <a:ea typeface="Meiryo UI" panose="020B0604030504040204" pitchFamily="50" charset="-128"/>
                        </a:rPr>
                        <a:t>円、県外</a:t>
                      </a:r>
                      <a:r>
                        <a:rPr kumimoji="1" lang="en-US" altLang="ja-JP" sz="1400" dirty="0">
                          <a:latin typeface="Meiryo UI" panose="020B0604030504040204" pitchFamily="50" charset="-128"/>
                          <a:ea typeface="Meiryo UI" panose="020B0604030504040204" pitchFamily="50" charset="-128"/>
                        </a:rPr>
                        <a:t>9678</a:t>
                      </a:r>
                      <a:r>
                        <a:rPr kumimoji="1" lang="ja-JP" altLang="en-US" sz="1400">
                          <a:latin typeface="Meiryo UI" panose="020B0604030504040204" pitchFamily="50" charset="-128"/>
                          <a:ea typeface="Meiryo UI" panose="020B0604030504040204" pitchFamily="50" charset="-128"/>
                        </a:rPr>
                        <a:t>円</a:t>
                      </a:r>
                      <a:endParaRPr kumimoji="1"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a:latin typeface="Meiryo UI" panose="020B0604030504040204" pitchFamily="50" charset="-128"/>
                          <a:ea typeface="Meiryo UI" panose="020B0604030504040204" pitchFamily="50" charset="-128"/>
                        </a:rPr>
                        <a:t>直接効果</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rPr>
                        <a:t>2</a:t>
                      </a:r>
                      <a:r>
                        <a:rPr kumimoji="1" lang="ja-JP" altLang="en-US" sz="1400" dirty="0">
                          <a:latin typeface="Meiryo UI" panose="020B0604030504040204" pitchFamily="50" charset="-128"/>
                          <a:ea typeface="Meiryo UI" panose="020B0604030504040204" pitchFamily="50" charset="-128"/>
                        </a:rPr>
                        <a:t>億</a:t>
                      </a:r>
                      <a:r>
                        <a:rPr kumimoji="1" lang="en-US" altLang="ja-JP" sz="1400" dirty="0">
                          <a:latin typeface="Meiryo UI" panose="020B0604030504040204" pitchFamily="50" charset="-128"/>
                          <a:ea typeface="Meiryo UI" panose="020B0604030504040204" pitchFamily="50" charset="-128"/>
                        </a:rPr>
                        <a:t>3410</a:t>
                      </a:r>
                      <a:r>
                        <a:rPr kumimoji="1" lang="ja-JP" altLang="en-US" sz="1400" dirty="0">
                          <a:latin typeface="Meiryo UI" panose="020B0604030504040204" pitchFamily="50" charset="-128"/>
                          <a:ea typeface="Meiryo UI" panose="020B0604030504040204" pitchFamily="50" charset="-128"/>
                        </a:rPr>
                        <a:t>万円</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生産誘発効果</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rPr>
                        <a:t>3</a:t>
                      </a:r>
                      <a:r>
                        <a:rPr kumimoji="1" lang="ja-JP" altLang="en-US" sz="1400" dirty="0">
                          <a:latin typeface="Meiryo UI" panose="020B0604030504040204" pitchFamily="50" charset="-128"/>
                          <a:ea typeface="Meiryo UI" panose="020B0604030504040204" pitchFamily="50" charset="-128"/>
                        </a:rPr>
                        <a:t>億</a:t>
                      </a:r>
                      <a:r>
                        <a:rPr kumimoji="1" lang="en-US" altLang="ja-JP" sz="1400" dirty="0">
                          <a:latin typeface="Meiryo UI" panose="020B0604030504040204" pitchFamily="50" charset="-128"/>
                          <a:ea typeface="Meiryo UI" panose="020B0604030504040204" pitchFamily="50" charset="-128"/>
                        </a:rPr>
                        <a:t>3040</a:t>
                      </a:r>
                      <a:r>
                        <a:rPr kumimoji="1" lang="ja-JP" altLang="en-US" sz="1400" dirty="0">
                          <a:latin typeface="Meiryo UI" panose="020B0604030504040204" pitchFamily="50" charset="-128"/>
                          <a:ea typeface="Meiryo UI" panose="020B0604030504040204" pitchFamily="50" charset="-128"/>
                        </a:rPr>
                        <a:t>万円</a:t>
                      </a:r>
                    </a:p>
                  </a:txBody>
                  <a:tcPr/>
                </a:tc>
                <a:tc>
                  <a:txBody>
                    <a:bodyPr/>
                    <a:lstStyle/>
                    <a:p>
                      <a:r>
                        <a:rPr kumimoji="1" lang="ja-JP" altLang="en-US" sz="1400" dirty="0">
                          <a:latin typeface="Meiryo UI" panose="020B0604030504040204" pitchFamily="50" charset="-128"/>
                          <a:ea typeface="Meiryo UI" panose="020B0604030504040204" pitchFamily="50" charset="-128"/>
                        </a:rPr>
                        <a:t>直接効果</a:t>
                      </a:r>
                      <a:endParaRPr kumimoji="1" lang="en-US" altLang="ja-JP" sz="1400" dirty="0">
                        <a:latin typeface="Meiryo UI" panose="020B0604030504040204" pitchFamily="50" charset="-128"/>
                        <a:ea typeface="Meiryo UI" panose="020B0604030504040204" pitchFamily="50" charset="-128"/>
                      </a:endParaRPr>
                    </a:p>
                    <a:p>
                      <a:r>
                        <a:rPr kumimoji="1" lang="en-US" altLang="ja-JP" sz="1400" dirty="0">
                          <a:solidFill>
                            <a:srgbClr val="FF0000"/>
                          </a:solidFill>
                          <a:latin typeface="Meiryo UI" panose="020B0604030504040204" pitchFamily="50" charset="-128"/>
                          <a:ea typeface="Meiryo UI" panose="020B0604030504040204" pitchFamily="50" charset="-128"/>
                        </a:rPr>
                        <a:t>23.4</a:t>
                      </a:r>
                    </a:p>
                    <a:p>
                      <a:r>
                        <a:rPr kumimoji="1" lang="ja-JP" altLang="en-US" sz="1400" dirty="0">
                          <a:latin typeface="Meiryo UI" panose="020B0604030504040204" pitchFamily="50" charset="-128"/>
                          <a:ea typeface="Meiryo UI" panose="020B0604030504040204" pitchFamily="50" charset="-128"/>
                        </a:rPr>
                        <a:t>生産誘発効果</a:t>
                      </a:r>
                      <a:endParaRPr kumimoji="1" lang="en-US" altLang="ja-JP" sz="1400" dirty="0">
                        <a:latin typeface="Meiryo UI" panose="020B0604030504040204" pitchFamily="50" charset="-128"/>
                        <a:ea typeface="Meiryo UI" panose="020B0604030504040204" pitchFamily="50" charset="-128"/>
                      </a:endParaRPr>
                    </a:p>
                    <a:p>
                      <a:r>
                        <a:rPr kumimoji="1" lang="en-US" altLang="ja-JP" sz="1400" dirty="0">
                          <a:solidFill>
                            <a:srgbClr val="FF0000"/>
                          </a:solidFill>
                          <a:latin typeface="Meiryo UI" panose="020B0604030504040204" pitchFamily="50" charset="-128"/>
                          <a:ea typeface="Meiryo UI" panose="020B0604030504040204" pitchFamily="50" charset="-128"/>
                        </a:rPr>
                        <a:t>33.0</a:t>
                      </a:r>
                      <a:endParaRPr kumimoji="1" lang="ja-JP" altLang="en-US" sz="1400" dirty="0">
                        <a:solidFill>
                          <a:srgbClr val="FF0000"/>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459582108"/>
                  </a:ext>
                </a:extLst>
              </a:tr>
            </a:tbl>
          </a:graphicData>
        </a:graphic>
      </p:graphicFrame>
      <p:sp>
        <p:nvSpPr>
          <p:cNvPr id="11" name="正方形/長方形 10"/>
          <p:cNvSpPr/>
          <p:nvPr/>
        </p:nvSpPr>
        <p:spPr>
          <a:xfrm>
            <a:off x="260196" y="5857875"/>
            <a:ext cx="8623608" cy="42088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スポーツツーリズム事業は、非常に有効な投資プロジェクトである。</a:t>
            </a:r>
          </a:p>
        </p:txBody>
      </p:sp>
      <p:sp>
        <p:nvSpPr>
          <p:cNvPr id="3" name="テキスト ボックス 2">
            <a:extLst>
              <a:ext uri="{FF2B5EF4-FFF2-40B4-BE49-F238E27FC236}">
                <a16:creationId xmlns:a16="http://schemas.microsoft.com/office/drawing/2014/main" id="{68599685-2F1C-4BE5-AE10-C50EDA24A76B}"/>
              </a:ext>
            </a:extLst>
          </p:cNvPr>
          <p:cNvSpPr txBox="1"/>
          <p:nvPr/>
        </p:nvSpPr>
        <p:spPr>
          <a:xfrm>
            <a:off x="260196" y="6356350"/>
            <a:ext cx="603999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観光客数の修正があったため、スライド</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42</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の数値と異なる。</a:t>
            </a:r>
          </a:p>
        </p:txBody>
      </p:sp>
      <p:sp>
        <p:nvSpPr>
          <p:cNvPr id="6" name="角丸四角形 16">
            <a:extLst>
              <a:ext uri="{FF2B5EF4-FFF2-40B4-BE49-F238E27FC236}">
                <a16:creationId xmlns:a16="http://schemas.microsoft.com/office/drawing/2014/main" id="{DE6CB0A6-53D9-4CEC-8575-BC9F739A15FD}"/>
              </a:ext>
            </a:extLst>
          </p:cNvPr>
          <p:cNvSpPr/>
          <p:nvPr/>
        </p:nvSpPr>
        <p:spPr>
          <a:xfrm>
            <a:off x="124856" y="2319370"/>
            <a:ext cx="8839632" cy="1469669"/>
          </a:xfrm>
          <a:prstGeom prst="roundRect">
            <a:avLst/>
          </a:prstGeom>
          <a:solidFill>
            <a:schemeClr val="accent1">
              <a:alpha val="0"/>
            </a:scheme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0772379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3513"/>
            <a:ext cx="9144000" cy="607175"/>
          </a:xfrm>
        </p:spPr>
        <p:txBody>
          <a:bodyPr>
            <a:noAutofit/>
          </a:bodyPr>
          <a:lstStyle/>
          <a:p>
            <a:pPr algn="l"/>
            <a:r>
              <a:rPr lang="ja-JP" altLang="en-US" sz="2800" dirty="0"/>
              <a:t>■地域経営の観点から見たスポーツツーリズム事業</a:t>
            </a:r>
            <a:endParaRPr kumimoji="1" lang="ja-JP" altLang="en-US" sz="2800" dirty="0"/>
          </a:p>
        </p:txBody>
      </p:sp>
      <p:sp>
        <p:nvSpPr>
          <p:cNvPr id="4" name="正方形/長方形 3"/>
          <p:cNvSpPr/>
          <p:nvPr/>
        </p:nvSpPr>
        <p:spPr>
          <a:xfrm>
            <a:off x="0" y="548680"/>
            <a:ext cx="9144000" cy="45719"/>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12EB7-9942-4677-93FF-97448FA2B5F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
        <p:nvSpPr>
          <p:cNvPr id="6" name="正方形/長方形 5"/>
          <p:cNvSpPr/>
          <p:nvPr/>
        </p:nvSpPr>
        <p:spPr>
          <a:xfrm>
            <a:off x="1331640" y="1246472"/>
            <a:ext cx="360040" cy="26642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7" name="テキスト ボックス 6"/>
          <p:cNvSpPr txBox="1"/>
          <p:nvPr/>
        </p:nvSpPr>
        <p:spPr>
          <a:xfrm>
            <a:off x="539552" y="764704"/>
            <a:ext cx="13681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町内生産額</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テキスト ボックス 7"/>
          <p:cNvSpPr txBox="1"/>
          <p:nvPr/>
        </p:nvSpPr>
        <p:spPr>
          <a:xfrm>
            <a:off x="251522" y="1264336"/>
            <a:ext cx="10801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500</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p>
        </p:txBody>
      </p:sp>
      <p:sp>
        <p:nvSpPr>
          <p:cNvPr id="9" name="正方形/長方形 8"/>
          <p:cNvSpPr/>
          <p:nvPr/>
        </p:nvSpPr>
        <p:spPr>
          <a:xfrm>
            <a:off x="3131840" y="2276872"/>
            <a:ext cx="360040" cy="16338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1" name="右矢印 10"/>
          <p:cNvSpPr/>
          <p:nvPr/>
        </p:nvSpPr>
        <p:spPr>
          <a:xfrm rot="2532359">
            <a:off x="1691681" y="1694331"/>
            <a:ext cx="144016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2" name="テキスト ボックス 11"/>
          <p:cNvSpPr txBox="1"/>
          <p:nvPr/>
        </p:nvSpPr>
        <p:spPr>
          <a:xfrm>
            <a:off x="1259632" y="4087234"/>
            <a:ext cx="22322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人口減少によって毎年</a:t>
            </a:r>
            <a:r>
              <a:rPr kumimoji="1" lang="ja-JP" altLang="en-US" sz="1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約</a:t>
            </a:r>
            <a:r>
              <a:rPr kumimoji="1" lang="en-US" altLang="ja-JP" sz="1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a:t>
            </a:r>
            <a:r>
              <a:rPr kumimoji="1" lang="ja-JP" altLang="en-US" sz="1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億円</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減少</a:t>
            </a:r>
          </a:p>
        </p:txBody>
      </p:sp>
      <p:sp>
        <p:nvSpPr>
          <p:cNvPr id="13" name="テキスト ボックス 12"/>
          <p:cNvSpPr txBox="1"/>
          <p:nvPr/>
        </p:nvSpPr>
        <p:spPr>
          <a:xfrm>
            <a:off x="2051720" y="2470650"/>
            <a:ext cx="10801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497</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p>
        </p:txBody>
      </p:sp>
      <p:sp>
        <p:nvSpPr>
          <p:cNvPr id="14" name="正方形/長方形 13"/>
          <p:cNvSpPr/>
          <p:nvPr/>
        </p:nvSpPr>
        <p:spPr>
          <a:xfrm>
            <a:off x="4572000" y="2276872"/>
            <a:ext cx="360040" cy="16338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5" name="正方形/長方形 14"/>
          <p:cNvSpPr/>
          <p:nvPr/>
        </p:nvSpPr>
        <p:spPr>
          <a:xfrm>
            <a:off x="4572000" y="1988840"/>
            <a:ext cx="360040" cy="3170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6" name="角丸四角形吹き出し 15"/>
          <p:cNvSpPr/>
          <p:nvPr/>
        </p:nvSpPr>
        <p:spPr>
          <a:xfrm>
            <a:off x="5508104" y="861310"/>
            <a:ext cx="3096344" cy="1444584"/>
          </a:xfrm>
          <a:prstGeom prst="wedgeRoundRectCallout">
            <a:avLst>
              <a:gd name="adj1" fmla="val -67391"/>
              <a:gd name="adj2" fmla="val 40020"/>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しかし、スポーツツーリズム事業（</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930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年）を実施することで</a:t>
            </a:r>
            <a:r>
              <a:rPr kumimoji="1" lang="ja-JP" altLang="en-US"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約</a:t>
            </a:r>
            <a:r>
              <a:rPr kumimoji="1" lang="en-US" altLang="ja-JP"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a:t>
            </a:r>
            <a:r>
              <a:rPr kumimoji="1" lang="ja-JP" altLang="en-US"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億円</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の経済波及効果を獲得。その影響を</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2/3</a:t>
            </a:r>
            <a:r>
              <a:rPr kumimoji="1" lang="ja-JP" altLang="en-US" sz="16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にまで</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軽減。</a:t>
            </a:r>
          </a:p>
        </p:txBody>
      </p:sp>
      <p:sp>
        <p:nvSpPr>
          <p:cNvPr id="17" name="テキスト ボックス 16"/>
          <p:cNvSpPr txBox="1"/>
          <p:nvPr/>
        </p:nvSpPr>
        <p:spPr>
          <a:xfrm>
            <a:off x="4097832" y="1633668"/>
            <a:ext cx="11942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p>
        </p:txBody>
      </p:sp>
      <p:sp>
        <p:nvSpPr>
          <p:cNvPr id="18" name="角丸四角形吹き出し 17"/>
          <p:cNvSpPr/>
          <p:nvPr/>
        </p:nvSpPr>
        <p:spPr>
          <a:xfrm>
            <a:off x="5506379" y="2459363"/>
            <a:ext cx="3096344" cy="1641698"/>
          </a:xfrm>
          <a:prstGeom prst="wedgeRoundRectCallout">
            <a:avLst>
              <a:gd name="adj1" fmla="val 62081"/>
              <a:gd name="adj2" fmla="val 36230"/>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スポーツツーリズム事業だけで人口減少による地域経済の縮小をカバーする必要はないが、仮にするとしたらどの程度の観光客が必要か？</a:t>
            </a:r>
          </a:p>
        </p:txBody>
      </p:sp>
      <p:sp>
        <p:nvSpPr>
          <p:cNvPr id="19" name="角丸四角形吹き出し 18"/>
          <p:cNvSpPr/>
          <p:nvPr/>
        </p:nvSpPr>
        <p:spPr>
          <a:xfrm>
            <a:off x="5506379" y="4284127"/>
            <a:ext cx="3096344" cy="1641698"/>
          </a:xfrm>
          <a:prstGeom prst="wedgeRoundRectCallout">
            <a:avLst>
              <a:gd name="adj1" fmla="val -62394"/>
              <a:gd name="adj2" fmla="val 33107"/>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観光消費単価、自給率（地元購買率）が</a:t>
            </a:r>
            <a:r>
              <a:rPr kumimoji="1" lang="ja-JP" altLang="en-US"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一定</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の場合、約</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倍（</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5000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人）が必要。</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観光消費単価、自給率が</a:t>
            </a:r>
            <a:r>
              <a:rPr kumimoji="1" lang="ja-JP" altLang="en-US"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あがれば</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当然その分必要な観光客数は低下する。</a:t>
            </a:r>
          </a:p>
        </p:txBody>
      </p:sp>
      <p:cxnSp>
        <p:nvCxnSpPr>
          <p:cNvPr id="20" name="直線矢印コネクタ 19"/>
          <p:cNvCxnSpPr/>
          <p:nvPr/>
        </p:nvCxnSpPr>
        <p:spPr>
          <a:xfrm>
            <a:off x="539552" y="3910768"/>
            <a:ext cx="4824536"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179512" y="5030396"/>
            <a:ext cx="4824536" cy="14027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黒潮町内ではこれ以上の宿泊客を泊めることができない。</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・ハード的側面：新規投資の判断、既存施設の増強</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・ソフト的側面：冬場、梅雨時期の稼働率の改善</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⇒効果がわかれば、思い切った取り組みも可能に。</a:t>
            </a:r>
          </a:p>
        </p:txBody>
      </p:sp>
    </p:spTree>
    <p:extLst>
      <p:ext uri="{BB962C8B-B14F-4D97-AF65-F5344CB8AC3E}">
        <p14:creationId xmlns:p14="http://schemas.microsoft.com/office/powerpoint/2010/main" val="3327869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3513"/>
            <a:ext cx="9144000" cy="607175"/>
          </a:xfrm>
        </p:spPr>
        <p:txBody>
          <a:bodyPr>
            <a:noAutofit/>
          </a:bodyPr>
          <a:lstStyle/>
          <a:p>
            <a:pPr algn="l"/>
            <a:r>
              <a:rPr lang="ja-JP" altLang="en-US" sz="2800" dirty="0"/>
              <a:t>■スポーツツーリズムが生み出した新しい効果</a:t>
            </a:r>
            <a:endParaRPr kumimoji="1" lang="ja-JP" altLang="en-US" sz="2800" dirty="0"/>
          </a:p>
        </p:txBody>
      </p:sp>
      <p:sp>
        <p:nvSpPr>
          <p:cNvPr id="4" name="正方形/長方形 3"/>
          <p:cNvSpPr/>
          <p:nvPr/>
        </p:nvSpPr>
        <p:spPr>
          <a:xfrm>
            <a:off x="0" y="548680"/>
            <a:ext cx="9144000" cy="45719"/>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12EB7-9942-4677-93FF-97448FA2B5F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
        <p:nvSpPr>
          <p:cNvPr id="3" name="テキスト ボックス 2">
            <a:extLst>
              <a:ext uri="{FF2B5EF4-FFF2-40B4-BE49-F238E27FC236}">
                <a16:creationId xmlns:a16="http://schemas.microsoft.com/office/drawing/2014/main" id="{13376088-FCBF-4976-A142-BAE87D93BCC3}"/>
              </a:ext>
            </a:extLst>
          </p:cNvPr>
          <p:cNvSpPr txBox="1"/>
          <p:nvPr/>
        </p:nvSpPr>
        <p:spPr>
          <a:xfrm>
            <a:off x="251520" y="836712"/>
            <a:ext cx="8352928" cy="501675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スポーツツーリズムの宿泊客をいかに黒潮町に泊まっていただくか？（需給ギャップを埋める）</a:t>
            </a:r>
            <a:endParaRPr kumimoji="1" lang="en-US" altLang="ja-JP"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宿泊棟の建設プラン（中止）</a:t>
            </a:r>
            <a:endParaRPr kumimoji="1" lang="en-US" altLang="ja-JP"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20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つの</a:t>
            </a: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集落活動センターの協力（宿泊者受け入れ）</a:t>
            </a:r>
            <a:endParaRPr kumimoji="1" lang="en-US" altLang="ja-JP"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⇒集落活動センターの財政が安定化</a:t>
            </a:r>
            <a:endParaRPr kumimoji="1" lang="en-US" altLang="ja-JP"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宿泊事業で黒字化、余剰を福祉や集落活性化事業へ</a:t>
            </a:r>
            <a:endParaRPr kumimoji="1" lang="en-US" altLang="ja-JP"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mj-ea"/>
              <a:buAutoNum type="circleNumDbPlain" startAt="2"/>
              <a:tabLst/>
              <a:defRPr/>
            </a:pP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お弁当や食事の提供</a:t>
            </a:r>
            <a:endParaRPr kumimoji="1" lang="en-US" altLang="ja-JP"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集落で収穫されたものや黒潮町でとれたものを提供</a:t>
            </a:r>
            <a:endParaRPr kumimoji="1" lang="en-US" altLang="ja-JP"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⇒新規需要の開拓（イベントでのお弁当販売）</a:t>
            </a:r>
            <a:endParaRPr kumimoji="1" lang="en-US" altLang="ja-JP"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⇒地域経済循環の強化</a:t>
            </a:r>
            <a:endParaRPr kumimoji="1" lang="en-US" altLang="ja-JP"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mj-ea"/>
              <a:buAutoNum type="circleNumDbPlain" startAt="3"/>
              <a:tabLst/>
              <a:defRPr/>
            </a:pP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スポーツツーリズム参加者の消費行動の変化</a:t>
            </a:r>
            <a:endParaRPr kumimoji="1" lang="en-US" altLang="ja-JP"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（従来）高知市で土産物を買う</a:t>
            </a:r>
            <a:endParaRPr kumimoji="1" lang="en-US" altLang="ja-JP"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（最近）黒潮町にお金を落とす意識が芽生える</a:t>
            </a:r>
            <a:endParaRPr kumimoji="1" lang="en-US" altLang="ja-JP"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⇒「地元産の土産物を買って帰らないとね！」</a:t>
            </a:r>
          </a:p>
        </p:txBody>
      </p:sp>
      <p:pic>
        <p:nvPicPr>
          <p:cNvPr id="7" name="図 6">
            <a:extLst>
              <a:ext uri="{FF2B5EF4-FFF2-40B4-BE49-F238E27FC236}">
                <a16:creationId xmlns:a16="http://schemas.microsoft.com/office/drawing/2014/main" id="{F234023A-B67E-4EAE-BC82-002FB05925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8948" y="1300824"/>
            <a:ext cx="2051719" cy="1363604"/>
          </a:xfrm>
          <a:prstGeom prst="rect">
            <a:avLst/>
          </a:prstGeom>
        </p:spPr>
      </p:pic>
      <p:pic>
        <p:nvPicPr>
          <p:cNvPr id="9" name="図 8">
            <a:extLst>
              <a:ext uri="{FF2B5EF4-FFF2-40B4-BE49-F238E27FC236}">
                <a16:creationId xmlns:a16="http://schemas.microsoft.com/office/drawing/2014/main" id="{F859C72E-CC08-4E77-B8FB-6649A5A055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0760" y="3016051"/>
            <a:ext cx="2051720" cy="1363605"/>
          </a:xfrm>
          <a:prstGeom prst="rect">
            <a:avLst/>
          </a:prstGeom>
        </p:spPr>
      </p:pic>
      <p:pic>
        <p:nvPicPr>
          <p:cNvPr id="11" name="図 10">
            <a:extLst>
              <a:ext uri="{FF2B5EF4-FFF2-40B4-BE49-F238E27FC236}">
                <a16:creationId xmlns:a16="http://schemas.microsoft.com/office/drawing/2014/main" id="{CD2CB14D-97F7-4A81-B731-020E541028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0760" y="4721277"/>
            <a:ext cx="2051720" cy="1540931"/>
          </a:xfrm>
          <a:prstGeom prst="rect">
            <a:avLst/>
          </a:prstGeom>
        </p:spPr>
      </p:pic>
    </p:spTree>
    <p:extLst>
      <p:ext uri="{BB962C8B-B14F-4D97-AF65-F5344CB8AC3E}">
        <p14:creationId xmlns:p14="http://schemas.microsoft.com/office/powerpoint/2010/main" val="31508876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3513"/>
            <a:ext cx="9144000" cy="607175"/>
          </a:xfrm>
        </p:spPr>
        <p:txBody>
          <a:bodyPr>
            <a:noAutofit/>
          </a:bodyPr>
          <a:lstStyle/>
          <a:p>
            <a:pPr algn="l"/>
            <a:r>
              <a:rPr lang="ja-JP" altLang="en-US" sz="2800" dirty="0"/>
              <a:t>■観光による経済波及効果を生み出すためには</a:t>
            </a:r>
            <a:endParaRPr kumimoji="1" lang="ja-JP" altLang="en-US" sz="2800" dirty="0"/>
          </a:p>
        </p:txBody>
      </p:sp>
      <p:sp>
        <p:nvSpPr>
          <p:cNvPr id="4" name="正方形/長方形 3"/>
          <p:cNvSpPr/>
          <p:nvPr/>
        </p:nvSpPr>
        <p:spPr>
          <a:xfrm>
            <a:off x="0" y="548680"/>
            <a:ext cx="9144000" cy="45719"/>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12EB7-9942-4677-93FF-97448FA2B5F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
        <p:nvSpPr>
          <p:cNvPr id="22" name="円/楕円 3"/>
          <p:cNvSpPr/>
          <p:nvPr/>
        </p:nvSpPr>
        <p:spPr>
          <a:xfrm>
            <a:off x="1259632" y="1052736"/>
            <a:ext cx="1656184" cy="165618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観光客数</a:t>
            </a:r>
          </a:p>
        </p:txBody>
      </p:sp>
      <p:sp>
        <p:nvSpPr>
          <p:cNvPr id="23" name="円/楕円 4"/>
          <p:cNvSpPr/>
          <p:nvPr/>
        </p:nvSpPr>
        <p:spPr>
          <a:xfrm>
            <a:off x="3851920" y="1052736"/>
            <a:ext cx="1656184" cy="165618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観光客</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消費単価</a:t>
            </a:r>
          </a:p>
        </p:txBody>
      </p:sp>
      <p:sp>
        <p:nvSpPr>
          <p:cNvPr id="24" name="円/楕円 5"/>
          <p:cNvSpPr/>
          <p:nvPr/>
        </p:nvSpPr>
        <p:spPr>
          <a:xfrm>
            <a:off x="6300192" y="1052736"/>
            <a:ext cx="1656184" cy="165618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地域経済循環</a:t>
            </a:r>
          </a:p>
        </p:txBody>
      </p:sp>
      <p:sp>
        <p:nvSpPr>
          <p:cNvPr id="25" name="テキスト ボックス 24"/>
          <p:cNvSpPr txBox="1"/>
          <p:nvPr/>
        </p:nvSpPr>
        <p:spPr>
          <a:xfrm>
            <a:off x="3131840" y="1484784"/>
            <a:ext cx="6480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4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テキスト ボックス 25"/>
          <p:cNvSpPr txBox="1"/>
          <p:nvPr/>
        </p:nvSpPr>
        <p:spPr>
          <a:xfrm>
            <a:off x="5652120" y="1484784"/>
            <a:ext cx="6480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4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7" name="正方形/長方形 26"/>
          <p:cNvSpPr/>
          <p:nvPr/>
        </p:nvSpPr>
        <p:spPr>
          <a:xfrm>
            <a:off x="107504" y="3861048"/>
            <a:ext cx="2880320" cy="208823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新規来訪者を増やす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（新規顧客の獲得）</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mj-ea"/>
              <a:buAutoNum type="circleNumDbPlain" startAt="2"/>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来訪経験のある人に再訪してもらえるよう促す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（リピーターの育成）</a:t>
            </a:r>
          </a:p>
        </p:txBody>
      </p:sp>
      <p:sp>
        <p:nvSpPr>
          <p:cNvPr id="28" name="正方形/長方形 27"/>
          <p:cNvSpPr/>
          <p:nvPr/>
        </p:nvSpPr>
        <p:spPr>
          <a:xfrm>
            <a:off x="3131840" y="3861048"/>
            <a:ext cx="2880320" cy="208823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mj-ea"/>
              <a:buAutoNum type="circleNumDbPlain" startAt="3"/>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来訪者の滞在時間を延ばす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（滞在時間の増加による消費金額の拡大）</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mj-ea"/>
              <a:buAutoNum type="circleNumDbPlain" startAt="4"/>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来訪者の滞在時間あたりの消費単価を増やす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（消費行動への動機づけ）</a:t>
            </a:r>
          </a:p>
        </p:txBody>
      </p:sp>
      <p:sp>
        <p:nvSpPr>
          <p:cNvPr id="29" name="正方形/長方形 28"/>
          <p:cNvSpPr/>
          <p:nvPr/>
        </p:nvSpPr>
        <p:spPr>
          <a:xfrm>
            <a:off x="6156176" y="3861048"/>
            <a:ext cx="2880320" cy="208823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提供する商品（サービス）の地域内調達率を高める</a:t>
            </a:r>
          </a:p>
          <a:p>
            <a:pPr marL="342900" marR="0" lvl="0" indent="-3429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域内調達率が高い商品（サービス）の購買率を高める</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来訪者の詳細な情報を地域に流通させ、新たな商品 （サービス）開発につなげる</a:t>
            </a:r>
          </a:p>
        </p:txBody>
      </p:sp>
      <p:sp>
        <p:nvSpPr>
          <p:cNvPr id="30" name="テキスト ボックス 29"/>
          <p:cNvSpPr txBox="1"/>
          <p:nvPr/>
        </p:nvSpPr>
        <p:spPr>
          <a:xfrm>
            <a:off x="1115616" y="2906446"/>
            <a:ext cx="45365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来訪者（送客主体）への働きかけにより生み出したい成果</a:t>
            </a:r>
          </a:p>
        </p:txBody>
      </p:sp>
      <p:sp>
        <p:nvSpPr>
          <p:cNvPr id="31" name="テキスト ボックス 30"/>
          <p:cNvSpPr txBox="1"/>
          <p:nvPr/>
        </p:nvSpPr>
        <p:spPr>
          <a:xfrm>
            <a:off x="6156176" y="2906447"/>
            <a:ext cx="29878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域内事業者との連携への働きかけにより生み出したい成果</a:t>
            </a:r>
          </a:p>
        </p:txBody>
      </p:sp>
      <p:sp>
        <p:nvSpPr>
          <p:cNvPr id="32" name="テキスト ボックス 31">
            <a:extLst>
              <a:ext uri="{FF2B5EF4-FFF2-40B4-BE49-F238E27FC236}">
                <a16:creationId xmlns:a16="http://schemas.microsoft.com/office/drawing/2014/main" id="{27D122F4-3F9A-4FC4-825F-DE2E0F9272C8}"/>
              </a:ext>
            </a:extLst>
          </p:cNvPr>
          <p:cNvSpPr txBox="1"/>
          <p:nvPr/>
        </p:nvSpPr>
        <p:spPr>
          <a:xfrm>
            <a:off x="2303748" y="6091601"/>
            <a:ext cx="52205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（出所）大社（</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2013</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）観光地域振興の推進体制と推進プロセス、スライド</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42-43</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をもとに筆者修正</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https://www.meti.go.jp/committee/summary/0004651/pdf/030_05_00.pdf</a:t>
            </a:r>
          </a:p>
        </p:txBody>
      </p:sp>
    </p:spTree>
    <p:extLst>
      <p:ext uri="{BB962C8B-B14F-4D97-AF65-F5344CB8AC3E}">
        <p14:creationId xmlns:p14="http://schemas.microsoft.com/office/powerpoint/2010/main" val="36082780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3513"/>
            <a:ext cx="9144000" cy="607175"/>
          </a:xfrm>
        </p:spPr>
        <p:txBody>
          <a:bodyPr>
            <a:noAutofit/>
          </a:bodyPr>
          <a:lstStyle/>
          <a:p>
            <a:pPr algn="l"/>
            <a:r>
              <a:rPr lang="ja-JP" altLang="en-US" sz="2800" dirty="0"/>
              <a:t>■（参考）黒川温泉の取り組み（環境</a:t>
            </a:r>
            <a:r>
              <a:rPr lang="en-US" altLang="ja-JP" sz="2800" dirty="0"/>
              <a:t>×</a:t>
            </a:r>
            <a:r>
              <a:rPr lang="ja-JP" altLang="en-US" sz="2800" dirty="0"/>
              <a:t>観光）</a:t>
            </a:r>
            <a:endParaRPr kumimoji="1" lang="ja-JP" altLang="en-US" sz="2800" dirty="0"/>
          </a:p>
        </p:txBody>
      </p:sp>
      <p:sp>
        <p:nvSpPr>
          <p:cNvPr id="4" name="正方形/長方形 3"/>
          <p:cNvSpPr/>
          <p:nvPr/>
        </p:nvSpPr>
        <p:spPr>
          <a:xfrm>
            <a:off x="0" y="548680"/>
            <a:ext cx="9144000" cy="45719"/>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12EB7-9942-4677-93FF-97448FA2B5F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pic>
        <p:nvPicPr>
          <p:cNvPr id="7" name="図 6">
            <a:extLst>
              <a:ext uri="{FF2B5EF4-FFF2-40B4-BE49-F238E27FC236}">
                <a16:creationId xmlns:a16="http://schemas.microsoft.com/office/drawing/2014/main" id="{6E35B129-F671-4F43-9754-74BF8ACF47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291" y="884670"/>
            <a:ext cx="7255218" cy="5603671"/>
          </a:xfrm>
          <a:prstGeom prst="rect">
            <a:avLst/>
          </a:prstGeom>
        </p:spPr>
      </p:pic>
      <p:sp>
        <p:nvSpPr>
          <p:cNvPr id="8" name="テキスト ボックス 7">
            <a:extLst>
              <a:ext uri="{FF2B5EF4-FFF2-40B4-BE49-F238E27FC236}">
                <a16:creationId xmlns:a16="http://schemas.microsoft.com/office/drawing/2014/main" id="{99C5B664-FAD9-4DA5-9CDC-9DF27DD0EA8F}"/>
              </a:ext>
            </a:extLst>
          </p:cNvPr>
          <p:cNvSpPr txBox="1"/>
          <p:nvPr/>
        </p:nvSpPr>
        <p:spPr>
          <a:xfrm>
            <a:off x="2789582" y="6308080"/>
            <a:ext cx="4313582" cy="230832"/>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（出所）黒川温泉組合 </a:t>
            </a:r>
            <a:r>
              <a:rPr kumimoji="1" lang="en-US" altLang="ja-JP" sz="900" dirty="0">
                <a:latin typeface="Meiryo UI" panose="020B0604030504040204" pitchFamily="50" charset="-128"/>
                <a:ea typeface="Meiryo UI" panose="020B0604030504040204" pitchFamily="50" charset="-128"/>
              </a:rPr>
              <a:t>https://www.kurokawaonsen.or.jp/</a:t>
            </a:r>
            <a:endParaRPr kumimoji="1" lang="ja-JP" altLang="en-US" sz="900" dirty="0">
              <a:latin typeface="Meiryo UI" panose="020B0604030504040204" pitchFamily="50" charset="-128"/>
              <a:ea typeface="Meiryo UI" panose="020B0604030504040204" pitchFamily="50" charset="-128"/>
            </a:endParaRPr>
          </a:p>
        </p:txBody>
      </p:sp>
      <p:pic>
        <p:nvPicPr>
          <p:cNvPr id="10" name="図 9">
            <a:extLst>
              <a:ext uri="{FF2B5EF4-FFF2-40B4-BE49-F238E27FC236}">
                <a16:creationId xmlns:a16="http://schemas.microsoft.com/office/drawing/2014/main" id="{B36CD0C7-46D3-4555-A9F4-EA84909F4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0133" y="722288"/>
            <a:ext cx="2360753" cy="1778260"/>
          </a:xfrm>
          <a:prstGeom prst="rect">
            <a:avLst/>
          </a:prstGeom>
        </p:spPr>
      </p:pic>
    </p:spTree>
    <p:extLst>
      <p:ext uri="{BB962C8B-B14F-4D97-AF65-F5344CB8AC3E}">
        <p14:creationId xmlns:p14="http://schemas.microsoft.com/office/powerpoint/2010/main" val="13106808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17E2BFAA-4B70-4DA2-BD21-7FFE95F5B3D1}"/>
              </a:ext>
            </a:extLst>
          </p:cNvPr>
          <p:cNvSpPr>
            <a:spLocks noGrp="1"/>
          </p:cNvSpPr>
          <p:nvPr>
            <p:ph type="title"/>
          </p:nvPr>
        </p:nvSpPr>
        <p:spPr/>
        <p:txBody>
          <a:bodyPr>
            <a:normAutofit/>
          </a:bodyPr>
          <a:lstStyle/>
          <a:p>
            <a:r>
              <a:rPr lang="ja-JP" altLang="en-US" sz="3200" dirty="0">
                <a:latin typeface="Meiryo UI" panose="020B0604030504040204" pitchFamily="50" charset="-128"/>
                <a:ea typeface="Meiryo UI" panose="020B0604030504040204" pitchFamily="50" charset="-128"/>
              </a:rPr>
              <a:t>４．地域経済の未来に向けて</a:t>
            </a:r>
            <a:endParaRPr kumimoji="1" lang="ja-JP" altLang="en-US" sz="3200" dirty="0">
              <a:latin typeface="Meiryo UI" panose="020B0604030504040204" pitchFamily="50" charset="-128"/>
              <a:ea typeface="Meiryo UI" panose="020B0604030504040204" pitchFamily="50" charset="-128"/>
            </a:endParaRPr>
          </a:p>
        </p:txBody>
      </p:sp>
      <p:sp>
        <p:nvSpPr>
          <p:cNvPr id="5" name="テキスト プレースホルダー 4">
            <a:extLst>
              <a:ext uri="{FF2B5EF4-FFF2-40B4-BE49-F238E27FC236}">
                <a16:creationId xmlns:a16="http://schemas.microsoft.com/office/drawing/2014/main" id="{DFB73D2C-9AB9-44BB-8115-40DB7B55AC82}"/>
              </a:ext>
            </a:extLst>
          </p:cNvPr>
          <p:cNvSpPr>
            <a:spLocks noGrp="1"/>
          </p:cNvSpPr>
          <p:nvPr>
            <p:ph type="body" idx="1"/>
          </p:nvPr>
        </p:nvSpPr>
        <p:spPr/>
        <p:txBody>
          <a:bodyPr/>
          <a:lstStyle/>
          <a:p>
            <a:r>
              <a:rPr lang="ja-JP" altLang="en-US" dirty="0">
                <a:latin typeface="Meiryo UI" panose="020B0604030504040204" pitchFamily="50" charset="-128"/>
                <a:ea typeface="Meiryo UI" panose="020B0604030504040204" pitchFamily="50" charset="-128"/>
              </a:rPr>
              <a:t>観光・環境・教育による循環型経済の創出</a:t>
            </a:r>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010597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857250"/>
            <a:ext cx="9144000" cy="401018"/>
          </a:xfrm>
        </p:spPr>
        <p:txBody>
          <a:bodyPr>
            <a:noAutofit/>
          </a:bodyPr>
          <a:lstStyle/>
          <a:p>
            <a:pPr algn="l"/>
            <a:r>
              <a:rPr lang="ja-JP" altLang="en-US" sz="2100" dirty="0">
                <a:latin typeface="Meiryo UI" panose="020B0604030504040204" pitchFamily="50" charset="-128"/>
                <a:ea typeface="Meiryo UI" panose="020B0604030504040204" pitchFamily="50" charset="-128"/>
              </a:rPr>
              <a:t>■特化係数と域際収支からみた高知県経済の強み</a:t>
            </a:r>
          </a:p>
        </p:txBody>
      </p:sp>
      <p:sp>
        <p:nvSpPr>
          <p:cNvPr id="5" name="コンテンツ プレースホルダー 4"/>
          <p:cNvSpPr>
            <a:spLocks noGrp="1"/>
          </p:cNvSpPr>
          <p:nvPr>
            <p:ph idx="1"/>
          </p:nvPr>
        </p:nvSpPr>
        <p:spPr>
          <a:xfrm>
            <a:off x="1485900" y="1430778"/>
            <a:ext cx="6172200" cy="4482498"/>
          </a:xfrm>
        </p:spPr>
        <p:txBody>
          <a:bodyPr>
            <a:normAutofit/>
          </a:bodyPr>
          <a:lstStyle/>
          <a:p>
            <a:pPr marL="0" indent="0">
              <a:lnSpc>
                <a:spcPct val="110000"/>
              </a:lnSpc>
              <a:buNone/>
            </a:pPr>
            <a:endParaRPr lang="en-US" altLang="ja-JP" sz="1800" dirty="0">
              <a:latin typeface="Meiryo UI" panose="020B0604030504040204" pitchFamily="50" charset="-128"/>
              <a:ea typeface="Meiryo UI" panose="020B0604030504040204" pitchFamily="50" charset="-128"/>
            </a:endParaRPr>
          </a:p>
          <a:p>
            <a:pPr marL="0" indent="0">
              <a:lnSpc>
                <a:spcPct val="110000"/>
              </a:lnSpc>
              <a:buNone/>
            </a:pPr>
            <a:endParaRPr lang="en-US" altLang="ja-JP" sz="1800" dirty="0">
              <a:latin typeface="Meiryo UI" panose="020B0604030504040204" pitchFamily="50" charset="-128"/>
              <a:ea typeface="Meiryo UI" panose="020B0604030504040204" pitchFamily="50" charset="-128"/>
            </a:endParaRPr>
          </a:p>
          <a:p>
            <a:pPr marL="0" indent="0">
              <a:lnSpc>
                <a:spcPct val="110000"/>
              </a:lnSpc>
              <a:buNone/>
            </a:pPr>
            <a:endParaRPr lang="en-US" altLang="ja-JP" sz="1800" dirty="0">
              <a:latin typeface="Meiryo UI" panose="020B0604030504040204" pitchFamily="50" charset="-128"/>
              <a:ea typeface="Meiryo UI" panose="020B0604030504040204" pitchFamily="50" charset="-128"/>
            </a:endParaRPr>
          </a:p>
          <a:p>
            <a:pPr marL="0" indent="0">
              <a:lnSpc>
                <a:spcPct val="110000"/>
              </a:lnSpc>
              <a:buNone/>
            </a:pPr>
            <a:endParaRPr lang="en-US" altLang="ja-JP" sz="1800" dirty="0">
              <a:latin typeface="Meiryo UI" panose="020B0604030504040204" pitchFamily="50" charset="-128"/>
              <a:ea typeface="Meiryo UI" panose="020B0604030504040204" pitchFamily="50" charset="-128"/>
            </a:endParaRPr>
          </a:p>
          <a:p>
            <a:pPr marL="0" indent="0">
              <a:lnSpc>
                <a:spcPct val="110000"/>
              </a:lnSpc>
              <a:buNone/>
            </a:pPr>
            <a:endParaRPr lang="en-US" altLang="ja-JP" sz="1800" dirty="0">
              <a:latin typeface="Meiryo UI" panose="020B0604030504040204" pitchFamily="50" charset="-128"/>
              <a:ea typeface="Meiryo UI" panose="020B0604030504040204" pitchFamily="50" charset="-128"/>
            </a:endParaRPr>
          </a:p>
          <a:p>
            <a:pPr marL="0" indent="0">
              <a:lnSpc>
                <a:spcPct val="110000"/>
              </a:lnSpc>
              <a:buNone/>
            </a:pPr>
            <a:endParaRPr lang="en-US" altLang="ja-JP" sz="1800" dirty="0">
              <a:latin typeface="Meiryo UI" panose="020B0604030504040204" pitchFamily="50" charset="-128"/>
              <a:ea typeface="Meiryo UI" panose="020B0604030504040204" pitchFamily="50" charset="-128"/>
            </a:endParaRPr>
          </a:p>
          <a:p>
            <a:pPr marL="0" indent="0">
              <a:lnSpc>
                <a:spcPct val="110000"/>
              </a:lnSpc>
              <a:buNone/>
            </a:pPr>
            <a:endParaRPr lang="en-US" altLang="ja-JP" sz="1800" dirty="0">
              <a:latin typeface="Meiryo UI" panose="020B0604030504040204" pitchFamily="50" charset="-128"/>
              <a:ea typeface="Meiryo UI" panose="020B0604030504040204" pitchFamily="50" charset="-128"/>
            </a:endParaRPr>
          </a:p>
          <a:p>
            <a:pPr marL="0" indent="0">
              <a:lnSpc>
                <a:spcPct val="110000"/>
              </a:lnSpc>
              <a:buNone/>
            </a:pPr>
            <a:endParaRPr lang="en-US" altLang="ja-JP" sz="1800" dirty="0">
              <a:latin typeface="Meiryo UI" panose="020B0604030504040204" pitchFamily="50" charset="-128"/>
              <a:ea typeface="Meiryo UI" panose="020B0604030504040204" pitchFamily="50" charset="-128"/>
            </a:endParaRPr>
          </a:p>
          <a:p>
            <a:pPr marL="0" indent="0">
              <a:lnSpc>
                <a:spcPct val="110000"/>
              </a:lnSpc>
              <a:buNone/>
            </a:pPr>
            <a:endParaRPr lang="en-US" altLang="ja-JP" sz="1800" dirty="0">
              <a:latin typeface="Meiryo UI" panose="020B0604030504040204" pitchFamily="50" charset="-128"/>
              <a:ea typeface="Meiryo UI" panose="020B0604030504040204" pitchFamily="50" charset="-128"/>
            </a:endParaRPr>
          </a:p>
          <a:p>
            <a:pPr marL="0" indent="0">
              <a:lnSpc>
                <a:spcPct val="110000"/>
              </a:lnSpc>
              <a:buNone/>
            </a:pPr>
            <a:endParaRPr lang="en-US" altLang="ja-JP" sz="1800" dirty="0">
              <a:latin typeface="Meiryo UI" panose="020B0604030504040204" pitchFamily="50" charset="-128"/>
              <a:ea typeface="Meiryo UI" panose="020B0604030504040204" pitchFamily="50" charset="-128"/>
            </a:endParaRPr>
          </a:p>
          <a:p>
            <a:pPr marL="0" indent="0">
              <a:lnSpc>
                <a:spcPct val="110000"/>
              </a:lnSpc>
              <a:buNone/>
            </a:pPr>
            <a:endParaRPr lang="en-US" altLang="ja-JP" sz="1800" dirty="0">
              <a:latin typeface="Meiryo UI" panose="020B0604030504040204" pitchFamily="50" charset="-128"/>
              <a:ea typeface="Meiryo UI" panose="020B0604030504040204" pitchFamily="50" charset="-128"/>
            </a:endParaRPr>
          </a:p>
          <a:p>
            <a:pPr marL="0" indent="0">
              <a:lnSpc>
                <a:spcPct val="110000"/>
              </a:lnSpc>
              <a:buNone/>
            </a:pPr>
            <a:endParaRPr lang="en-US" altLang="ja-JP" sz="1800" dirty="0">
              <a:latin typeface="Meiryo UI" panose="020B0604030504040204" pitchFamily="50" charset="-128"/>
              <a:ea typeface="Meiryo UI" panose="020B0604030504040204" pitchFamily="50" charset="-128"/>
            </a:endParaRPr>
          </a:p>
        </p:txBody>
      </p:sp>
      <p:sp>
        <p:nvSpPr>
          <p:cNvPr id="7" name="スライド番号プレースホルダー 6"/>
          <p:cNvSpPr>
            <a:spLocks noGrp="1"/>
          </p:cNvSpPr>
          <p:nvPr>
            <p:ph type="sldNum" sz="quarter" idx="12"/>
          </p:nvPr>
        </p:nvSpPr>
        <p:spPr>
          <a:xfrm>
            <a:off x="7284259" y="6071522"/>
            <a:ext cx="1600200" cy="273844"/>
          </a:xfrm>
        </p:spPr>
        <p:txBody>
          <a:bodyPr/>
          <a:lstStyle/>
          <a:p>
            <a:pPr defTabSz="685800"/>
            <a:fld id="{FDC12EB7-9942-4677-93FF-97448FA2B5F1}" type="slidenum">
              <a:rPr kumimoji="1" lang="ja-JP" altLang="en-US">
                <a:solidFill>
                  <a:prstClr val="black">
                    <a:tint val="75000"/>
                  </a:prstClr>
                </a:solidFill>
                <a:latin typeface="游ゴシック" panose="020F0502020204030204"/>
                <a:ea typeface="游ゴシック" panose="020B0400000000000000" pitchFamily="50" charset="-128"/>
              </a:rPr>
              <a:pPr defTabSz="685800"/>
              <a:t>67</a:t>
            </a:fld>
            <a:endParaRPr kumimoji="1" lang="ja-JP" altLang="en-US" dirty="0">
              <a:solidFill>
                <a:prstClr val="black">
                  <a:tint val="75000"/>
                </a:prstClr>
              </a:solidFill>
              <a:latin typeface="游ゴシック" panose="020F0502020204030204"/>
              <a:ea typeface="游ゴシック" panose="020B0400000000000000" pitchFamily="50" charset="-128"/>
            </a:endParaRPr>
          </a:p>
        </p:txBody>
      </p:sp>
      <p:sp>
        <p:nvSpPr>
          <p:cNvPr id="15" name="スライド番号プレースホルダー 4"/>
          <p:cNvSpPr txBox="1">
            <a:spLocks/>
          </p:cNvSpPr>
          <p:nvPr/>
        </p:nvSpPr>
        <p:spPr>
          <a:xfrm>
            <a:off x="7290707" y="6214851"/>
            <a:ext cx="1600200" cy="273844"/>
          </a:xfrm>
          <a:prstGeom prst="rect">
            <a:avLst/>
          </a:prstGeom>
        </p:spPr>
        <p:txBody>
          <a:bodyPr vert="horz" lIns="68580" tIns="34290" rIns="68580" bIns="34290" rtlCol="0" anchor="ctr"/>
          <a:lstStyle>
            <a:defPPr>
              <a:defRPr lang="ja-JP"/>
            </a:defPPr>
            <a:lvl1pPr marL="0" algn="r" defTabSz="914400" rtl="0" eaLnBrk="1" latinLnBrk="0" hangingPunct="1">
              <a:defRPr kumimoji="1" sz="1200" kern="1200">
                <a:solidFill>
                  <a:schemeClr val="tx1">
                    <a:tint val="75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685800"/>
            <a:endParaRPr lang="ja-JP" altLang="en-US" sz="900" dirty="0">
              <a:solidFill>
                <a:prstClr val="black">
                  <a:tint val="75000"/>
                </a:prstClr>
              </a:solidFill>
            </a:endParaRPr>
          </a:p>
        </p:txBody>
      </p:sp>
      <p:sp>
        <p:nvSpPr>
          <p:cNvPr id="2" name="テキスト ボックス 1">
            <a:extLst>
              <a:ext uri="{FF2B5EF4-FFF2-40B4-BE49-F238E27FC236}">
                <a16:creationId xmlns:a16="http://schemas.microsoft.com/office/drawing/2014/main" id="{A9F26ACC-6A56-413B-ABF3-C903CBF6FFB5}"/>
              </a:ext>
            </a:extLst>
          </p:cNvPr>
          <p:cNvSpPr txBox="1"/>
          <p:nvPr/>
        </p:nvSpPr>
        <p:spPr>
          <a:xfrm>
            <a:off x="4572000" y="2879270"/>
            <a:ext cx="3770540" cy="2169825"/>
          </a:xfrm>
          <a:prstGeom prst="rect">
            <a:avLst/>
          </a:prstGeom>
          <a:noFill/>
        </p:spPr>
        <p:txBody>
          <a:bodyPr wrap="square" rtlCol="0">
            <a:spAutoFit/>
          </a:bodyPr>
          <a:lstStyle/>
          <a:p>
            <a:pPr defTabSz="685800"/>
            <a:r>
              <a:rPr kumimoji="1" lang="en-US" altLang="ja-JP" sz="1350" dirty="0">
                <a:solidFill>
                  <a:prstClr val="black"/>
                </a:solidFill>
                <a:latin typeface="Meiryo UI" panose="020B0604030504040204" pitchFamily="50" charset="-128"/>
                <a:ea typeface="Meiryo UI" panose="020B0604030504040204" pitchFamily="50" charset="-128"/>
              </a:rPr>
              <a:t>1995</a:t>
            </a:r>
            <a:r>
              <a:rPr kumimoji="1" lang="ja-JP" altLang="en-US" sz="1350" dirty="0">
                <a:solidFill>
                  <a:prstClr val="black"/>
                </a:solidFill>
                <a:latin typeface="Meiryo UI" panose="020B0604030504040204" pitchFamily="50" charset="-128"/>
                <a:ea typeface="Meiryo UI" panose="020B0604030504040204" pitchFamily="50" charset="-128"/>
              </a:rPr>
              <a:t>年から</a:t>
            </a:r>
            <a:r>
              <a:rPr kumimoji="1" lang="en-US" altLang="ja-JP" sz="1350" dirty="0">
                <a:solidFill>
                  <a:prstClr val="black"/>
                </a:solidFill>
                <a:latin typeface="Meiryo UI" panose="020B0604030504040204" pitchFamily="50" charset="-128"/>
                <a:ea typeface="Meiryo UI" panose="020B0604030504040204" pitchFamily="50" charset="-128"/>
              </a:rPr>
              <a:t>2015</a:t>
            </a:r>
            <a:r>
              <a:rPr kumimoji="1" lang="ja-JP" altLang="en-US" sz="1350" dirty="0">
                <a:solidFill>
                  <a:prstClr val="black"/>
                </a:solidFill>
                <a:latin typeface="Meiryo UI" panose="020B0604030504040204" pitchFamily="50" charset="-128"/>
                <a:ea typeface="Meiryo UI" panose="020B0604030504040204" pitchFamily="50" charset="-128"/>
              </a:rPr>
              <a:t>年の高知県産業連関表より特化係数が</a:t>
            </a:r>
            <a:r>
              <a:rPr kumimoji="1" lang="en-US" altLang="ja-JP" sz="1350" dirty="0">
                <a:solidFill>
                  <a:prstClr val="black"/>
                </a:solidFill>
                <a:latin typeface="Meiryo UI" panose="020B0604030504040204" pitchFamily="50" charset="-128"/>
                <a:ea typeface="Meiryo UI" panose="020B0604030504040204" pitchFamily="50" charset="-128"/>
              </a:rPr>
              <a:t>2.0</a:t>
            </a:r>
            <a:r>
              <a:rPr kumimoji="1" lang="ja-JP" altLang="en-US" sz="1350" dirty="0">
                <a:solidFill>
                  <a:prstClr val="black"/>
                </a:solidFill>
                <a:latin typeface="Meiryo UI" panose="020B0604030504040204" pitchFamily="50" charset="-128"/>
                <a:ea typeface="Meiryo UI" panose="020B0604030504040204" pitchFamily="50" charset="-128"/>
              </a:rPr>
              <a:t>以上の産業をチェック。また</a:t>
            </a:r>
            <a:r>
              <a:rPr kumimoji="1" lang="en-US" altLang="ja-JP" sz="1350" dirty="0">
                <a:solidFill>
                  <a:prstClr val="black"/>
                </a:solidFill>
                <a:latin typeface="Meiryo UI" panose="020B0604030504040204" pitchFamily="50" charset="-128"/>
                <a:ea typeface="Meiryo UI" panose="020B0604030504040204" pitchFamily="50" charset="-128"/>
              </a:rPr>
              <a:t>2015</a:t>
            </a:r>
            <a:r>
              <a:rPr kumimoji="1" lang="ja-JP" altLang="en-US" sz="1350" dirty="0">
                <a:solidFill>
                  <a:prstClr val="black"/>
                </a:solidFill>
                <a:latin typeface="Meiryo UI" panose="020B0604030504040204" pitchFamily="50" charset="-128"/>
                <a:ea typeface="Meiryo UI" panose="020B0604030504040204" pitchFamily="50" charset="-128"/>
              </a:rPr>
              <a:t>年時点での域際収支の金額をチェック。</a:t>
            </a:r>
            <a:endParaRPr kumimoji="1" lang="en-US" altLang="ja-JP" sz="1350" dirty="0">
              <a:solidFill>
                <a:prstClr val="black"/>
              </a:solidFill>
              <a:latin typeface="Meiryo UI" panose="020B0604030504040204" pitchFamily="50" charset="-128"/>
              <a:ea typeface="Meiryo UI" panose="020B0604030504040204" pitchFamily="50" charset="-128"/>
            </a:endParaRPr>
          </a:p>
          <a:p>
            <a:pPr defTabSz="685800"/>
            <a:endParaRPr kumimoji="1" lang="en-US" altLang="ja-JP" sz="1350" dirty="0">
              <a:solidFill>
                <a:prstClr val="black"/>
              </a:solidFill>
              <a:latin typeface="Meiryo UI" panose="020B0604030504040204" pitchFamily="50" charset="-128"/>
              <a:ea typeface="Meiryo UI" panose="020B0604030504040204" pitchFamily="50" charset="-128"/>
            </a:endParaRPr>
          </a:p>
          <a:p>
            <a:pPr defTabSz="685800"/>
            <a:r>
              <a:rPr kumimoji="1" lang="ja-JP" altLang="en-US" sz="1350" dirty="0">
                <a:solidFill>
                  <a:prstClr val="black"/>
                </a:solidFill>
                <a:latin typeface="Meiryo UI" panose="020B0604030504040204" pitchFamily="50" charset="-128"/>
                <a:ea typeface="Meiryo UI" panose="020B0604030504040204" pitchFamily="50" charset="-128"/>
              </a:rPr>
              <a:t>第</a:t>
            </a:r>
            <a:r>
              <a:rPr kumimoji="1" lang="en-US" altLang="ja-JP" sz="1350" dirty="0">
                <a:solidFill>
                  <a:prstClr val="black"/>
                </a:solidFill>
                <a:latin typeface="Meiryo UI" panose="020B0604030504040204" pitchFamily="50" charset="-128"/>
                <a:ea typeface="Meiryo UI" panose="020B0604030504040204" pitchFamily="50" charset="-128"/>
              </a:rPr>
              <a:t>1</a:t>
            </a:r>
            <a:r>
              <a:rPr kumimoji="1" lang="ja-JP" altLang="en-US" sz="1350" dirty="0">
                <a:solidFill>
                  <a:prstClr val="black"/>
                </a:solidFill>
                <a:latin typeface="Meiryo UI" panose="020B0604030504040204" pitchFamily="50" charset="-128"/>
                <a:ea typeface="Meiryo UI" panose="020B0604030504040204" pitchFamily="50" charset="-128"/>
              </a:rPr>
              <a:t>次産業は、長期にわたって特化係数が</a:t>
            </a:r>
            <a:r>
              <a:rPr kumimoji="1" lang="en-US" altLang="ja-JP" sz="1350" dirty="0">
                <a:solidFill>
                  <a:prstClr val="black"/>
                </a:solidFill>
                <a:latin typeface="Meiryo UI" panose="020B0604030504040204" pitchFamily="50" charset="-128"/>
                <a:ea typeface="Meiryo UI" panose="020B0604030504040204" pitchFamily="50" charset="-128"/>
              </a:rPr>
              <a:t>1.0</a:t>
            </a:r>
            <a:r>
              <a:rPr kumimoji="1" lang="ja-JP" altLang="en-US" sz="1350" dirty="0">
                <a:solidFill>
                  <a:prstClr val="black"/>
                </a:solidFill>
                <a:latin typeface="Meiryo UI" panose="020B0604030504040204" pitchFamily="50" charset="-128"/>
                <a:ea typeface="Meiryo UI" panose="020B0604030504040204" pitchFamily="50" charset="-128"/>
              </a:rPr>
              <a:t>を大幅に超え、かつ域際収支が黒字の産業。</a:t>
            </a:r>
            <a:endParaRPr kumimoji="1" lang="en-US" altLang="ja-JP" sz="1350" dirty="0">
              <a:solidFill>
                <a:prstClr val="black"/>
              </a:solidFill>
              <a:latin typeface="Meiryo UI" panose="020B0604030504040204" pitchFamily="50" charset="-128"/>
              <a:ea typeface="Meiryo UI" panose="020B0604030504040204" pitchFamily="50" charset="-128"/>
            </a:endParaRPr>
          </a:p>
          <a:p>
            <a:pPr defTabSz="685800"/>
            <a:endParaRPr kumimoji="1" lang="en-US" altLang="ja-JP" sz="1350" dirty="0">
              <a:solidFill>
                <a:prstClr val="black"/>
              </a:solidFill>
              <a:latin typeface="Meiryo UI" panose="020B0604030504040204" pitchFamily="50" charset="-128"/>
              <a:ea typeface="Meiryo UI" panose="020B0604030504040204" pitchFamily="50" charset="-128"/>
            </a:endParaRPr>
          </a:p>
          <a:p>
            <a:pPr defTabSz="685800"/>
            <a:r>
              <a:rPr kumimoji="1" lang="ja-JP" altLang="en-US" sz="1350" dirty="0">
                <a:solidFill>
                  <a:prstClr val="black"/>
                </a:solidFill>
                <a:latin typeface="Meiryo UI" panose="020B0604030504040204" pitchFamily="50" charset="-128"/>
                <a:ea typeface="Meiryo UI" panose="020B0604030504040204" pitchFamily="50" charset="-128"/>
              </a:rPr>
              <a:t>宿泊業は、</a:t>
            </a:r>
            <a:r>
              <a:rPr kumimoji="1" lang="en-US" altLang="ja-JP" sz="1350" dirty="0">
                <a:solidFill>
                  <a:prstClr val="black"/>
                </a:solidFill>
                <a:latin typeface="Meiryo UI" panose="020B0604030504040204" pitchFamily="50" charset="-128"/>
                <a:ea typeface="Meiryo UI" panose="020B0604030504040204" pitchFamily="50" charset="-128"/>
              </a:rPr>
              <a:t>2015</a:t>
            </a:r>
            <a:r>
              <a:rPr kumimoji="1" lang="ja-JP" altLang="en-US" sz="1350" dirty="0">
                <a:solidFill>
                  <a:prstClr val="black"/>
                </a:solidFill>
                <a:latin typeface="Meiryo UI" panose="020B0604030504040204" pitchFamily="50" charset="-128"/>
                <a:ea typeface="Meiryo UI" panose="020B0604030504040204" pitchFamily="50" charset="-128"/>
              </a:rPr>
              <a:t>年表より特化係数が</a:t>
            </a:r>
            <a:r>
              <a:rPr kumimoji="1" lang="en-US" altLang="ja-JP" sz="1350" dirty="0">
                <a:solidFill>
                  <a:prstClr val="black"/>
                </a:solidFill>
                <a:latin typeface="Meiryo UI" panose="020B0604030504040204" pitchFamily="50" charset="-128"/>
                <a:ea typeface="Meiryo UI" panose="020B0604030504040204" pitchFamily="50" charset="-128"/>
              </a:rPr>
              <a:t>2.0</a:t>
            </a:r>
            <a:r>
              <a:rPr kumimoji="1" lang="ja-JP" altLang="en-US" sz="1350" dirty="0">
                <a:solidFill>
                  <a:prstClr val="black"/>
                </a:solidFill>
                <a:latin typeface="Meiryo UI" panose="020B0604030504040204" pitchFamily="50" charset="-128"/>
                <a:ea typeface="Meiryo UI" panose="020B0604030504040204" pitchFamily="50" charset="-128"/>
              </a:rPr>
              <a:t>を超え（</a:t>
            </a:r>
            <a:r>
              <a:rPr kumimoji="1" lang="en-US" altLang="ja-JP" sz="1350" dirty="0">
                <a:solidFill>
                  <a:prstClr val="black"/>
                </a:solidFill>
                <a:latin typeface="Meiryo UI" panose="020B0604030504040204" pitchFamily="50" charset="-128"/>
                <a:ea typeface="Meiryo UI" panose="020B0604030504040204" pitchFamily="50" charset="-128"/>
              </a:rPr>
              <a:t>1995</a:t>
            </a:r>
            <a:r>
              <a:rPr kumimoji="1" lang="ja-JP" altLang="en-US" sz="1350" dirty="0">
                <a:solidFill>
                  <a:prstClr val="black"/>
                </a:solidFill>
                <a:latin typeface="Meiryo UI" panose="020B0604030504040204" pitchFamily="50" charset="-128"/>
                <a:ea typeface="Meiryo UI" panose="020B0604030504040204" pitchFamily="50" charset="-128"/>
              </a:rPr>
              <a:t>年は</a:t>
            </a:r>
            <a:r>
              <a:rPr kumimoji="1" lang="en-US" altLang="ja-JP" sz="1350" dirty="0">
                <a:solidFill>
                  <a:prstClr val="black"/>
                </a:solidFill>
                <a:latin typeface="Meiryo UI" panose="020B0604030504040204" pitchFamily="50" charset="-128"/>
                <a:ea typeface="Meiryo UI" panose="020B0604030504040204" pitchFamily="50" charset="-128"/>
              </a:rPr>
              <a:t>1.1</a:t>
            </a:r>
            <a:r>
              <a:rPr kumimoji="1" lang="ja-JP" altLang="en-US" sz="1350" dirty="0">
                <a:solidFill>
                  <a:prstClr val="black"/>
                </a:solidFill>
                <a:latin typeface="Meiryo UI" panose="020B0604030504040204" pitchFamily="50" charset="-128"/>
                <a:ea typeface="Meiryo UI" panose="020B0604030504040204" pitchFamily="50" charset="-128"/>
              </a:rPr>
              <a:t>）、域際収支の黒字は</a:t>
            </a:r>
            <a:r>
              <a:rPr kumimoji="1" lang="en-US" altLang="ja-JP" sz="1350" dirty="0">
                <a:solidFill>
                  <a:prstClr val="black"/>
                </a:solidFill>
                <a:latin typeface="Meiryo UI" panose="020B0604030504040204" pitchFamily="50" charset="-128"/>
                <a:ea typeface="Meiryo UI" panose="020B0604030504040204" pitchFamily="50" charset="-128"/>
              </a:rPr>
              <a:t>3</a:t>
            </a:r>
            <a:r>
              <a:rPr kumimoji="1" lang="ja-JP" altLang="en-US" sz="1350" dirty="0">
                <a:solidFill>
                  <a:prstClr val="black"/>
                </a:solidFill>
                <a:latin typeface="Meiryo UI" panose="020B0604030504040204" pitchFamily="50" charset="-128"/>
                <a:ea typeface="Meiryo UI" panose="020B0604030504040204" pitchFamily="50" charset="-128"/>
              </a:rPr>
              <a:t>番目の大きさを示す。</a:t>
            </a:r>
          </a:p>
        </p:txBody>
      </p:sp>
      <p:sp>
        <p:nvSpPr>
          <p:cNvPr id="9" name="テキスト ボックス 8">
            <a:extLst>
              <a:ext uri="{FF2B5EF4-FFF2-40B4-BE49-F238E27FC236}">
                <a16:creationId xmlns:a16="http://schemas.microsoft.com/office/drawing/2014/main" id="{EDA77B04-2C97-4734-9505-D6945411D0F8}"/>
              </a:ext>
            </a:extLst>
          </p:cNvPr>
          <p:cNvSpPr txBox="1"/>
          <p:nvPr/>
        </p:nvSpPr>
        <p:spPr>
          <a:xfrm>
            <a:off x="210231" y="1379473"/>
            <a:ext cx="8680676" cy="1131079"/>
          </a:xfrm>
          <a:prstGeom prst="rect">
            <a:avLst/>
          </a:prstGeom>
          <a:noFill/>
        </p:spPr>
        <p:txBody>
          <a:bodyPr wrap="square" rtlCol="0">
            <a:spAutoFit/>
          </a:bodyPr>
          <a:lstStyle/>
          <a:p>
            <a:pPr defTabSz="685800"/>
            <a:r>
              <a:rPr kumimoji="1" lang="ja-JP" altLang="en-US" sz="1350" dirty="0">
                <a:solidFill>
                  <a:prstClr val="black"/>
                </a:solidFill>
                <a:latin typeface="Meiryo UI" panose="020B0604030504040204" pitchFamily="50" charset="-128"/>
                <a:ea typeface="Meiryo UI" panose="020B0604030504040204" pitchFamily="50" charset="-128"/>
              </a:rPr>
              <a:t>特化係数・・・対象地域の産業別生産額構成比</a:t>
            </a:r>
            <a:r>
              <a:rPr kumimoji="1" lang="en-US" altLang="ja-JP" sz="1350" dirty="0">
                <a:solidFill>
                  <a:prstClr val="black"/>
                </a:solidFill>
                <a:latin typeface="Meiryo UI" panose="020B0604030504040204" pitchFamily="50" charset="-128"/>
                <a:ea typeface="Meiryo UI" panose="020B0604030504040204" pitchFamily="50" charset="-128"/>
              </a:rPr>
              <a:t>÷</a:t>
            </a:r>
            <a:r>
              <a:rPr kumimoji="1" lang="ja-JP" altLang="en-US" sz="1350" dirty="0">
                <a:solidFill>
                  <a:prstClr val="black"/>
                </a:solidFill>
                <a:latin typeface="Meiryo UI" panose="020B0604030504040204" pitchFamily="50" charset="-128"/>
                <a:ea typeface="Meiryo UI" panose="020B0604030504040204" pitchFamily="50" charset="-128"/>
              </a:rPr>
              <a:t>国の産業別生産額構成比で計算される。</a:t>
            </a:r>
            <a:r>
              <a:rPr kumimoji="1" lang="en-US" altLang="ja-JP" sz="1350" dirty="0">
                <a:solidFill>
                  <a:prstClr val="black"/>
                </a:solidFill>
                <a:latin typeface="Meiryo UI" panose="020B0604030504040204" pitchFamily="50" charset="-128"/>
                <a:ea typeface="Meiryo UI" panose="020B0604030504040204" pitchFamily="50" charset="-128"/>
              </a:rPr>
              <a:t>1.0</a:t>
            </a:r>
            <a:r>
              <a:rPr kumimoji="1" lang="ja-JP" altLang="en-US" sz="1350" dirty="0">
                <a:solidFill>
                  <a:prstClr val="black"/>
                </a:solidFill>
                <a:latin typeface="Meiryo UI" panose="020B0604030504040204" pitchFamily="50" charset="-128"/>
                <a:ea typeface="Meiryo UI" panose="020B0604030504040204" pitchFamily="50" charset="-128"/>
              </a:rPr>
              <a:t>を上回る場合、国の平均的な産業構造よりも特化しているとされ、対象地域の産業構造上の特徴を示す。</a:t>
            </a:r>
            <a:endParaRPr kumimoji="1" lang="en-US" altLang="ja-JP" sz="1350" dirty="0">
              <a:solidFill>
                <a:prstClr val="black"/>
              </a:solidFill>
              <a:latin typeface="Meiryo UI" panose="020B0604030504040204" pitchFamily="50" charset="-128"/>
              <a:ea typeface="Meiryo UI" panose="020B0604030504040204" pitchFamily="50" charset="-128"/>
            </a:endParaRPr>
          </a:p>
          <a:p>
            <a:pPr defTabSz="685800"/>
            <a:endParaRPr kumimoji="1" lang="en-US" altLang="ja-JP" sz="1350" dirty="0">
              <a:solidFill>
                <a:prstClr val="black"/>
              </a:solidFill>
              <a:latin typeface="Meiryo UI" panose="020B0604030504040204" pitchFamily="50" charset="-128"/>
              <a:ea typeface="Meiryo UI" panose="020B0604030504040204" pitchFamily="50" charset="-128"/>
            </a:endParaRPr>
          </a:p>
          <a:p>
            <a:pPr defTabSz="685800"/>
            <a:r>
              <a:rPr kumimoji="1" lang="ja-JP" altLang="en-US" sz="1350" dirty="0">
                <a:solidFill>
                  <a:prstClr val="black"/>
                </a:solidFill>
                <a:latin typeface="Meiryo UI" panose="020B0604030504040204" pitchFamily="50" charset="-128"/>
                <a:ea typeface="Meiryo UI" panose="020B0604030504040204" pitchFamily="50" charset="-128"/>
              </a:rPr>
              <a:t>域際収支・・・移輸出－移輸入で計算される。これが黒字ということは「地域の生産活動の付加価値創造能力が高い（域内・域外に購入される財やサービスを供給する能力を持つ）」と解釈できる。</a:t>
            </a:r>
          </a:p>
        </p:txBody>
      </p:sp>
      <p:pic>
        <p:nvPicPr>
          <p:cNvPr id="6" name="図 5">
            <a:extLst>
              <a:ext uri="{FF2B5EF4-FFF2-40B4-BE49-F238E27FC236}">
                <a16:creationId xmlns:a16="http://schemas.microsoft.com/office/drawing/2014/main" id="{CE4EBB8C-A6A3-4CCD-8EC1-62149142917F}"/>
              </a:ext>
            </a:extLst>
          </p:cNvPr>
          <p:cNvPicPr>
            <a:picLocks noChangeAspect="1"/>
          </p:cNvPicPr>
          <p:nvPr/>
        </p:nvPicPr>
        <p:blipFill>
          <a:blip r:embed="rId2"/>
          <a:stretch>
            <a:fillRect/>
          </a:stretch>
        </p:blipFill>
        <p:spPr>
          <a:xfrm>
            <a:off x="749073" y="2879270"/>
            <a:ext cx="3138488" cy="2152650"/>
          </a:xfrm>
          <a:prstGeom prst="rect">
            <a:avLst/>
          </a:prstGeom>
        </p:spPr>
      </p:pic>
      <p:sp>
        <p:nvSpPr>
          <p:cNvPr id="10" name="テキスト ボックス 9">
            <a:extLst>
              <a:ext uri="{FF2B5EF4-FFF2-40B4-BE49-F238E27FC236}">
                <a16:creationId xmlns:a16="http://schemas.microsoft.com/office/drawing/2014/main" id="{27DD67AA-CFE8-4B9F-AAFA-3F85867E680D}"/>
              </a:ext>
            </a:extLst>
          </p:cNvPr>
          <p:cNvSpPr txBox="1"/>
          <p:nvPr/>
        </p:nvSpPr>
        <p:spPr>
          <a:xfrm>
            <a:off x="3222841" y="2676861"/>
            <a:ext cx="984723" cy="213585"/>
          </a:xfrm>
          <a:prstGeom prst="rect">
            <a:avLst/>
          </a:prstGeom>
          <a:noFill/>
        </p:spPr>
        <p:txBody>
          <a:bodyPr wrap="square" rtlCol="0">
            <a:spAutoFit/>
          </a:bodyPr>
          <a:lstStyle/>
          <a:p>
            <a:pPr defTabSz="685800"/>
            <a:r>
              <a:rPr kumimoji="1" lang="ja-JP" altLang="en-US" sz="788" dirty="0">
                <a:solidFill>
                  <a:prstClr val="black"/>
                </a:solidFill>
                <a:latin typeface="Meiryo UI" panose="020B0604030504040204" pitchFamily="50" charset="-128"/>
                <a:ea typeface="Meiryo UI" panose="020B0604030504040204" pitchFamily="50" charset="-128"/>
              </a:rPr>
              <a:t>単位：百万円</a:t>
            </a:r>
          </a:p>
        </p:txBody>
      </p:sp>
      <p:sp>
        <p:nvSpPr>
          <p:cNvPr id="11" name="タイトル 1">
            <a:extLst>
              <a:ext uri="{FF2B5EF4-FFF2-40B4-BE49-F238E27FC236}">
                <a16:creationId xmlns:a16="http://schemas.microsoft.com/office/drawing/2014/main" id="{7406E90D-B6B1-42BD-9422-7E7430CE33DC}"/>
              </a:ext>
            </a:extLst>
          </p:cNvPr>
          <p:cNvSpPr txBox="1">
            <a:spLocks/>
          </p:cNvSpPr>
          <p:nvPr/>
        </p:nvSpPr>
        <p:spPr>
          <a:xfrm>
            <a:off x="0" y="0"/>
            <a:ext cx="9131424" cy="5486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2800">
                <a:latin typeface="Meiryo UI" panose="020B0604030504040204" pitchFamily="50" charset="-128"/>
                <a:ea typeface="Meiryo UI" panose="020B0604030504040204" pitchFamily="50" charset="-128"/>
                <a:cs typeface="Meiryo UI" panose="020B0604030504040204" pitchFamily="50" charset="-128"/>
              </a:rPr>
              <a:t>（１）高知県の強みと弱みを活かす</a:t>
            </a:r>
            <a:endParaRPr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23901FEA-70F4-4F30-AC73-DF4444A1CE1B}"/>
              </a:ext>
            </a:extLst>
          </p:cNvPr>
          <p:cNvSpPr txBox="1"/>
          <p:nvPr/>
        </p:nvSpPr>
        <p:spPr>
          <a:xfrm>
            <a:off x="437322" y="5440017"/>
            <a:ext cx="8342243" cy="646331"/>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第１次産業は高知の強み➡つながりを意識した産業づくりを</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最近では観光業が活性化➡「高知らしさ」が生命線</a:t>
            </a:r>
          </a:p>
        </p:txBody>
      </p:sp>
    </p:spTree>
    <p:extLst>
      <p:ext uri="{BB962C8B-B14F-4D97-AF65-F5344CB8AC3E}">
        <p14:creationId xmlns:p14="http://schemas.microsoft.com/office/powerpoint/2010/main" val="11986543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9E6125-F292-4B43-9A1D-53629E268F84}"/>
              </a:ext>
            </a:extLst>
          </p:cNvPr>
          <p:cNvSpPr>
            <a:spLocks noGrp="1"/>
          </p:cNvSpPr>
          <p:nvPr>
            <p:ph type="title"/>
          </p:nvPr>
        </p:nvSpPr>
        <p:spPr>
          <a:xfrm>
            <a:off x="0" y="857250"/>
            <a:ext cx="9144000" cy="401071"/>
          </a:xfrm>
        </p:spPr>
        <p:txBody>
          <a:bodyPr>
            <a:noAutofit/>
          </a:bodyPr>
          <a:lstStyle/>
          <a:p>
            <a:r>
              <a:rPr lang="ja-JP" altLang="en-US" sz="2100" dirty="0">
                <a:latin typeface="Meiryo UI" panose="020B0604030504040204" pitchFamily="50" charset="-128"/>
                <a:ea typeface="Meiryo UI" panose="020B0604030504040204" pitchFamily="50" charset="-128"/>
              </a:rPr>
              <a:t>■最も弱い部分の改善をチャンスにつなげる</a:t>
            </a:r>
          </a:p>
        </p:txBody>
      </p:sp>
      <p:sp>
        <p:nvSpPr>
          <p:cNvPr id="3" name="字幕 2">
            <a:extLst>
              <a:ext uri="{FF2B5EF4-FFF2-40B4-BE49-F238E27FC236}">
                <a16:creationId xmlns:a16="http://schemas.microsoft.com/office/drawing/2014/main" id="{60E9DAAA-A7D2-4810-AA65-3A30FAAF287E}"/>
              </a:ext>
            </a:extLst>
          </p:cNvPr>
          <p:cNvSpPr>
            <a:spLocks noGrp="1"/>
          </p:cNvSpPr>
          <p:nvPr>
            <p:ph idx="1"/>
          </p:nvPr>
        </p:nvSpPr>
        <p:spPr>
          <a:xfrm>
            <a:off x="290852" y="1414463"/>
            <a:ext cx="8606178" cy="4075510"/>
          </a:xfrm>
        </p:spPr>
        <p:txBody>
          <a:bodyPr>
            <a:normAutofit/>
          </a:bodyPr>
          <a:lstStyle/>
          <a:p>
            <a:pPr lvl="1">
              <a:lnSpc>
                <a:spcPct val="100000"/>
              </a:lnSpc>
            </a:pPr>
            <a:endParaRPr lang="en-US" altLang="ja-JP" dirty="0">
              <a:latin typeface="Meiryo UI" panose="020B0604030504040204" pitchFamily="50" charset="-128"/>
              <a:ea typeface="Meiryo UI" panose="020B0604030504040204" pitchFamily="50" charset="-128"/>
            </a:endParaRPr>
          </a:p>
          <a:p>
            <a:pPr marL="0" indent="0">
              <a:lnSpc>
                <a:spcPct val="100000"/>
              </a:lnSpc>
              <a:buNone/>
            </a:pPr>
            <a:endParaRPr lang="en-US" altLang="ja-JP" dirty="0">
              <a:latin typeface="Meiryo UI" panose="020B0604030504040204" pitchFamily="50" charset="-128"/>
              <a:ea typeface="Meiryo UI" panose="020B0604030504040204" pitchFamily="50" charset="-128"/>
            </a:endParaRPr>
          </a:p>
          <a:p>
            <a:pPr marL="0" indent="0">
              <a:lnSpc>
                <a:spcPct val="100000"/>
              </a:lnSpc>
              <a:buNone/>
            </a:pPr>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1823FBA0-A375-4E49-AA12-1E4B8B856156}"/>
              </a:ext>
            </a:extLst>
          </p:cNvPr>
          <p:cNvSpPr>
            <a:spLocks noGrp="1"/>
          </p:cNvSpPr>
          <p:nvPr>
            <p:ph type="sldNum" sz="quarter" idx="12"/>
          </p:nvPr>
        </p:nvSpPr>
        <p:spPr/>
        <p:txBody>
          <a:bodyPr/>
          <a:lstStyle/>
          <a:p>
            <a:pPr defTabSz="685800"/>
            <a:fld id="{7D268AE6-66FE-4465-9C28-698CA5D7197B}" type="slidenum">
              <a:rPr kumimoji="1" lang="ja-JP" altLang="en-US">
                <a:solidFill>
                  <a:prstClr val="black">
                    <a:tint val="75000"/>
                  </a:prstClr>
                </a:solidFill>
                <a:latin typeface="游ゴシック" panose="020F0502020204030204"/>
                <a:ea typeface="游ゴシック" panose="020B0400000000000000" pitchFamily="50" charset="-128"/>
              </a:rPr>
              <a:pPr defTabSz="685800"/>
              <a:t>68</a:t>
            </a:fld>
            <a:endParaRPr kumimoji="1" lang="ja-JP" altLang="en-US">
              <a:solidFill>
                <a:prstClr val="black">
                  <a:tint val="75000"/>
                </a:prstClr>
              </a:solidFill>
              <a:latin typeface="游ゴシック" panose="020F0502020204030204"/>
              <a:ea typeface="游ゴシック" panose="020B0400000000000000" pitchFamily="50" charset="-128"/>
            </a:endParaRPr>
          </a:p>
        </p:txBody>
      </p:sp>
      <p:pic>
        <p:nvPicPr>
          <p:cNvPr id="6" name="図 5">
            <a:extLst>
              <a:ext uri="{FF2B5EF4-FFF2-40B4-BE49-F238E27FC236}">
                <a16:creationId xmlns:a16="http://schemas.microsoft.com/office/drawing/2014/main" id="{C13D27CD-7583-459C-842A-078D82EF21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50" y="1588253"/>
            <a:ext cx="4682972" cy="3727928"/>
          </a:xfrm>
          <a:prstGeom prst="rect">
            <a:avLst/>
          </a:prstGeom>
        </p:spPr>
      </p:pic>
      <p:sp>
        <p:nvSpPr>
          <p:cNvPr id="7" name="テキスト ボックス 6">
            <a:extLst>
              <a:ext uri="{FF2B5EF4-FFF2-40B4-BE49-F238E27FC236}">
                <a16:creationId xmlns:a16="http://schemas.microsoft.com/office/drawing/2014/main" id="{7BD17523-A723-44F6-AC80-FEC63903353F}"/>
              </a:ext>
            </a:extLst>
          </p:cNvPr>
          <p:cNvSpPr txBox="1"/>
          <p:nvPr/>
        </p:nvSpPr>
        <p:spPr>
          <a:xfrm>
            <a:off x="246970" y="5418743"/>
            <a:ext cx="4604657" cy="300082"/>
          </a:xfrm>
          <a:prstGeom prst="rect">
            <a:avLst/>
          </a:prstGeom>
          <a:noFill/>
        </p:spPr>
        <p:txBody>
          <a:bodyPr wrap="square" rtlCol="0">
            <a:spAutoFit/>
          </a:bodyPr>
          <a:lstStyle/>
          <a:p>
            <a:pPr defTabSz="685800"/>
            <a:r>
              <a:rPr kumimoji="1" lang="ja-JP" altLang="en-US" sz="1050" dirty="0">
                <a:solidFill>
                  <a:prstClr val="black"/>
                </a:solidFill>
                <a:latin typeface="Meiryo UI" panose="020B0604030504040204" pitchFamily="50" charset="-128"/>
                <a:ea typeface="Meiryo UI" panose="020B0604030504040204" pitchFamily="50" charset="-128"/>
              </a:rPr>
              <a:t>（出展）公益財団法人日本生産性本部「都道府県別生産性データベース」より</a:t>
            </a:r>
            <a:r>
              <a:rPr kumimoji="1" lang="ja-JP" altLang="en-US" sz="1350" dirty="0">
                <a:solidFill>
                  <a:prstClr val="black"/>
                </a:solidFill>
                <a:latin typeface="游ゴシック" panose="020F0502020204030204"/>
                <a:ea typeface="游ゴシック" panose="020B0400000000000000" pitchFamily="50" charset="-128"/>
              </a:rPr>
              <a:t>　</a:t>
            </a:r>
          </a:p>
        </p:txBody>
      </p:sp>
      <p:sp>
        <p:nvSpPr>
          <p:cNvPr id="8" name="テキスト ボックス 7">
            <a:extLst>
              <a:ext uri="{FF2B5EF4-FFF2-40B4-BE49-F238E27FC236}">
                <a16:creationId xmlns:a16="http://schemas.microsoft.com/office/drawing/2014/main" id="{8C8ECA2C-2250-4BB4-AE81-275AF25D4853}"/>
              </a:ext>
            </a:extLst>
          </p:cNvPr>
          <p:cNvSpPr txBox="1"/>
          <p:nvPr/>
        </p:nvSpPr>
        <p:spPr>
          <a:xfrm>
            <a:off x="4806363" y="1496946"/>
            <a:ext cx="4337637" cy="3093154"/>
          </a:xfrm>
          <a:prstGeom prst="rect">
            <a:avLst/>
          </a:prstGeom>
          <a:noFill/>
        </p:spPr>
        <p:txBody>
          <a:bodyPr wrap="square" rtlCol="0">
            <a:spAutoFit/>
          </a:bodyPr>
          <a:lstStyle/>
          <a:p>
            <a:pPr defTabSz="685800"/>
            <a:r>
              <a:rPr kumimoji="1" lang="ja-JP" altLang="en-US" sz="1500" dirty="0">
                <a:solidFill>
                  <a:prstClr val="black"/>
                </a:solidFill>
                <a:latin typeface="Meiryo UI" panose="020B0604030504040204" pitchFamily="50" charset="-128"/>
                <a:ea typeface="Meiryo UI" panose="020B0604030504040204" pitchFamily="50" charset="-128"/>
              </a:rPr>
              <a:t>成長の源泉は、労働力、資本ストック、技術（全要素生産性）の</a:t>
            </a:r>
            <a:r>
              <a:rPr kumimoji="1" lang="en-US" altLang="ja-JP" sz="1500" dirty="0">
                <a:solidFill>
                  <a:prstClr val="black"/>
                </a:solidFill>
                <a:latin typeface="Meiryo UI" panose="020B0604030504040204" pitchFamily="50" charset="-128"/>
                <a:ea typeface="Meiryo UI" panose="020B0604030504040204" pitchFamily="50" charset="-128"/>
              </a:rPr>
              <a:t>3</a:t>
            </a:r>
            <a:r>
              <a:rPr kumimoji="1" lang="ja-JP" altLang="en-US" sz="1500" dirty="0" err="1">
                <a:solidFill>
                  <a:prstClr val="black"/>
                </a:solidFill>
                <a:latin typeface="Meiryo UI" panose="020B0604030504040204" pitchFamily="50" charset="-128"/>
                <a:ea typeface="Meiryo UI" panose="020B0604030504040204" pitchFamily="50" charset="-128"/>
              </a:rPr>
              <a:t>つに</a:t>
            </a:r>
            <a:r>
              <a:rPr kumimoji="1" lang="ja-JP" altLang="en-US" sz="1500" dirty="0">
                <a:solidFill>
                  <a:prstClr val="black"/>
                </a:solidFill>
                <a:latin typeface="Meiryo UI" panose="020B0604030504040204" pitchFamily="50" charset="-128"/>
                <a:ea typeface="Meiryo UI" panose="020B0604030504040204" pitchFamily="50" charset="-128"/>
              </a:rPr>
              <a:t>集約される。</a:t>
            </a:r>
            <a:endParaRPr kumimoji="1" lang="en-US" altLang="ja-JP" sz="1500" dirty="0">
              <a:solidFill>
                <a:prstClr val="black"/>
              </a:solidFill>
              <a:latin typeface="Meiryo UI" panose="020B0604030504040204" pitchFamily="50" charset="-128"/>
              <a:ea typeface="Meiryo UI" panose="020B0604030504040204" pitchFamily="50" charset="-128"/>
            </a:endParaRPr>
          </a:p>
          <a:p>
            <a:pPr defTabSz="685800"/>
            <a:endParaRPr kumimoji="1" lang="ja-JP" altLang="en-US" sz="1500" dirty="0">
              <a:solidFill>
                <a:prstClr val="black"/>
              </a:solidFill>
              <a:latin typeface="Meiryo UI" panose="020B0604030504040204" pitchFamily="50" charset="-128"/>
              <a:ea typeface="Meiryo UI" panose="020B0604030504040204" pitchFamily="50" charset="-128"/>
            </a:endParaRPr>
          </a:p>
          <a:p>
            <a:pPr defTabSz="685800"/>
            <a:r>
              <a:rPr kumimoji="1" lang="ja-JP" altLang="en-US" sz="1500" dirty="0">
                <a:solidFill>
                  <a:prstClr val="black"/>
                </a:solidFill>
                <a:latin typeface="Meiryo UI" panose="020B0604030504040204" pitchFamily="50" charset="-128"/>
                <a:ea typeface="Meiryo UI" panose="020B0604030504040204" pitchFamily="50" charset="-128"/>
              </a:rPr>
              <a:t>①労働力⇒人的ストックの現状⇒質量ともに問題あり⇒</a:t>
            </a:r>
            <a:r>
              <a:rPr kumimoji="1" lang="ja-JP" altLang="en-US" sz="1500" dirty="0">
                <a:solidFill>
                  <a:srgbClr val="FF0000"/>
                </a:solidFill>
                <a:latin typeface="Meiryo UI" panose="020B0604030504040204" pitchFamily="50" charset="-128"/>
                <a:ea typeface="Meiryo UI" panose="020B0604030504040204" pitchFamily="50" charset="-128"/>
              </a:rPr>
              <a:t>貧困・格差問題</a:t>
            </a:r>
          </a:p>
          <a:p>
            <a:pPr defTabSz="685800"/>
            <a:r>
              <a:rPr kumimoji="1" lang="ja-JP" altLang="en-US" sz="1500" dirty="0">
                <a:solidFill>
                  <a:prstClr val="black"/>
                </a:solidFill>
                <a:latin typeface="Meiryo UI" panose="020B0604030504040204" pitchFamily="50" charset="-128"/>
                <a:ea typeface="Meiryo UI" panose="020B0604030504040204" pitchFamily="50" charset="-128"/>
              </a:rPr>
              <a:t>②資本ストック⇒全国平均を大きく下回る</a:t>
            </a:r>
          </a:p>
          <a:p>
            <a:pPr defTabSz="685800"/>
            <a:r>
              <a:rPr kumimoji="1" lang="ja-JP" altLang="en-US" sz="1500" dirty="0">
                <a:solidFill>
                  <a:prstClr val="black"/>
                </a:solidFill>
                <a:latin typeface="Meiryo UI" panose="020B0604030504040204" pitchFamily="50" charset="-128"/>
                <a:ea typeface="Meiryo UI" panose="020B0604030504040204" pitchFamily="50" charset="-128"/>
              </a:rPr>
              <a:t>③全要素生産性⇒ニッチ市場における技術トップはあるが・・・</a:t>
            </a:r>
            <a:endParaRPr kumimoji="1" lang="en-US" altLang="ja-JP" sz="1500" dirty="0">
              <a:solidFill>
                <a:prstClr val="black"/>
              </a:solidFill>
              <a:latin typeface="Meiryo UI" panose="020B0604030504040204" pitchFamily="50" charset="-128"/>
              <a:ea typeface="Meiryo UI" panose="020B0604030504040204" pitchFamily="50" charset="-128"/>
            </a:endParaRPr>
          </a:p>
          <a:p>
            <a:pPr defTabSz="685800"/>
            <a:endParaRPr kumimoji="1" lang="ja-JP" altLang="en-US" sz="1500" dirty="0">
              <a:solidFill>
                <a:prstClr val="black"/>
              </a:solidFill>
              <a:latin typeface="Meiryo UI" panose="020B0604030504040204" pitchFamily="50" charset="-128"/>
              <a:ea typeface="Meiryo UI" panose="020B0604030504040204" pitchFamily="50" charset="-128"/>
            </a:endParaRPr>
          </a:p>
          <a:p>
            <a:pPr defTabSz="685800"/>
            <a:r>
              <a:rPr kumimoji="1" lang="ja-JP" altLang="en-US" sz="1500" dirty="0">
                <a:solidFill>
                  <a:prstClr val="black"/>
                </a:solidFill>
                <a:latin typeface="Meiryo UI" panose="020B0604030504040204" pitchFamily="50" charset="-128"/>
                <a:ea typeface="Meiryo UI" panose="020B0604030504040204" pitchFamily="50" charset="-128"/>
              </a:rPr>
              <a:t>この中でも、もっとも深刻なのが労働・生活環境と考える⇒貧困の連鎖を断ち切るような思い切った教育改革・人材育成が必要</a:t>
            </a:r>
            <a:endParaRPr kumimoji="1" lang="en-US" altLang="ja-JP" sz="1500" dirty="0">
              <a:solidFill>
                <a:prstClr val="black"/>
              </a:solidFill>
              <a:latin typeface="Meiryo UI" panose="020B0604030504040204" pitchFamily="50" charset="-128"/>
              <a:ea typeface="Meiryo UI" panose="020B0604030504040204" pitchFamily="50" charset="-128"/>
            </a:endParaRPr>
          </a:p>
          <a:p>
            <a:pPr defTabSz="685800"/>
            <a:endParaRPr kumimoji="1" lang="ja-JP" altLang="en-US" sz="1500" dirty="0">
              <a:solidFill>
                <a:prstClr val="black"/>
              </a:solidFill>
              <a:latin typeface="Meiryo UI" panose="020B0604030504040204" pitchFamily="50" charset="-128"/>
              <a:ea typeface="Meiryo UI" panose="020B0604030504040204" pitchFamily="50" charset="-128"/>
            </a:endParaRPr>
          </a:p>
        </p:txBody>
      </p:sp>
      <p:sp>
        <p:nvSpPr>
          <p:cNvPr id="9" name="タイトル 1">
            <a:extLst>
              <a:ext uri="{FF2B5EF4-FFF2-40B4-BE49-F238E27FC236}">
                <a16:creationId xmlns:a16="http://schemas.microsoft.com/office/drawing/2014/main" id="{490A6E2F-F1FE-4110-828F-BC3CC7B235EA}"/>
              </a:ext>
            </a:extLst>
          </p:cNvPr>
          <p:cNvSpPr txBox="1">
            <a:spLocks/>
          </p:cNvSpPr>
          <p:nvPr/>
        </p:nvSpPr>
        <p:spPr>
          <a:xfrm>
            <a:off x="0" y="0"/>
            <a:ext cx="9131424" cy="5486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2800">
                <a:latin typeface="Meiryo UI" panose="020B0604030504040204" pitchFamily="50" charset="-128"/>
                <a:ea typeface="Meiryo UI" panose="020B0604030504040204" pitchFamily="50" charset="-128"/>
                <a:cs typeface="Meiryo UI" panose="020B0604030504040204" pitchFamily="50" charset="-128"/>
              </a:rPr>
              <a:t>（１）高知県の強みと弱みを活かす</a:t>
            </a:r>
            <a:endParaRPr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a:extLst>
              <a:ext uri="{FF2B5EF4-FFF2-40B4-BE49-F238E27FC236}">
                <a16:creationId xmlns:a16="http://schemas.microsoft.com/office/drawing/2014/main" id="{2FD8B436-600B-4429-BA85-DD566258A9ED}"/>
              </a:ext>
            </a:extLst>
          </p:cNvPr>
          <p:cNvSpPr txBox="1"/>
          <p:nvPr/>
        </p:nvSpPr>
        <p:spPr>
          <a:xfrm>
            <a:off x="4731026" y="4597893"/>
            <a:ext cx="4311524" cy="1292662"/>
          </a:xfrm>
          <a:prstGeom prst="rect">
            <a:avLst/>
          </a:prstGeom>
          <a:noFill/>
        </p:spPr>
        <p:txBody>
          <a:bodyPr wrap="square" rtlCol="0">
            <a:spAutoFit/>
          </a:bodyPr>
          <a:lstStyle/>
          <a:p>
            <a:pPr defTabSz="685800"/>
            <a:r>
              <a:rPr kumimoji="1" lang="ja-JP" altLang="en-US" sz="2000" dirty="0">
                <a:solidFill>
                  <a:prstClr val="black"/>
                </a:solidFill>
                <a:latin typeface="Meiryo UI" panose="020B0604030504040204" pitchFamily="50" charset="-128"/>
                <a:ea typeface="Meiryo UI" panose="020B0604030504040204" pitchFamily="50" charset="-128"/>
              </a:rPr>
              <a:t>少子化対策としての</a:t>
            </a:r>
            <a:r>
              <a:rPr kumimoji="1" lang="ja-JP" altLang="en-US" sz="2000" dirty="0">
                <a:solidFill>
                  <a:srgbClr val="FF0000"/>
                </a:solidFill>
                <a:latin typeface="Meiryo UI" panose="020B0604030504040204" pitchFamily="50" charset="-128"/>
                <a:ea typeface="Meiryo UI" panose="020B0604030504040204" pitchFamily="50" charset="-128"/>
              </a:rPr>
              <a:t>教育</a:t>
            </a:r>
            <a:r>
              <a:rPr kumimoji="1" lang="ja-JP" altLang="en-US" sz="2000" dirty="0">
                <a:solidFill>
                  <a:prstClr val="black"/>
                </a:solidFill>
                <a:latin typeface="Meiryo UI" panose="020B0604030504040204" pitchFamily="50" charset="-128"/>
                <a:ea typeface="Meiryo UI" panose="020B0604030504040204" pitchFamily="50" charset="-128"/>
              </a:rPr>
              <a:t>の充実</a:t>
            </a:r>
          </a:p>
          <a:p>
            <a:pPr defTabSz="685800"/>
            <a:r>
              <a:rPr kumimoji="1" lang="ja-JP" altLang="en-US" sz="2000" dirty="0">
                <a:solidFill>
                  <a:prstClr val="black"/>
                </a:solidFill>
                <a:latin typeface="Meiryo UI" panose="020B0604030504040204" pitchFamily="50" charset="-128"/>
                <a:ea typeface="Meiryo UI" panose="020B0604030504040204" pitchFamily="50" charset="-128"/>
              </a:rPr>
              <a:t>若者がチャレンジできる場としての中山間地域</a:t>
            </a:r>
          </a:p>
          <a:p>
            <a:endParaRPr kumimoji="1" lang="ja-JP" altLang="en-US" dirty="0"/>
          </a:p>
        </p:txBody>
      </p:sp>
    </p:spTree>
    <p:extLst>
      <p:ext uri="{BB962C8B-B14F-4D97-AF65-F5344CB8AC3E}">
        <p14:creationId xmlns:p14="http://schemas.microsoft.com/office/powerpoint/2010/main" val="19555376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9E6125-F292-4B43-9A1D-53629E268F84}"/>
              </a:ext>
            </a:extLst>
          </p:cNvPr>
          <p:cNvSpPr>
            <a:spLocks noGrp="1"/>
          </p:cNvSpPr>
          <p:nvPr>
            <p:ph type="title"/>
          </p:nvPr>
        </p:nvSpPr>
        <p:spPr>
          <a:xfrm>
            <a:off x="0" y="857250"/>
            <a:ext cx="9144000" cy="401071"/>
          </a:xfrm>
        </p:spPr>
        <p:txBody>
          <a:bodyPr>
            <a:noAutofit/>
          </a:bodyPr>
          <a:lstStyle/>
          <a:p>
            <a:r>
              <a:rPr lang="ja-JP" altLang="en-US" sz="2100" dirty="0">
                <a:latin typeface="Meiryo UI" panose="020B0604030504040204" pitchFamily="50" charset="-128"/>
                <a:ea typeface="Meiryo UI" panose="020B0604030504040204" pitchFamily="50" charset="-128"/>
              </a:rPr>
              <a:t>■高知県といえば？</a:t>
            </a:r>
          </a:p>
        </p:txBody>
      </p:sp>
      <p:sp>
        <p:nvSpPr>
          <p:cNvPr id="3" name="字幕 2">
            <a:extLst>
              <a:ext uri="{FF2B5EF4-FFF2-40B4-BE49-F238E27FC236}">
                <a16:creationId xmlns:a16="http://schemas.microsoft.com/office/drawing/2014/main" id="{60E9DAAA-A7D2-4810-AA65-3A30FAAF287E}"/>
              </a:ext>
            </a:extLst>
          </p:cNvPr>
          <p:cNvSpPr>
            <a:spLocks noGrp="1"/>
          </p:cNvSpPr>
          <p:nvPr>
            <p:ph idx="1"/>
          </p:nvPr>
        </p:nvSpPr>
        <p:spPr>
          <a:xfrm>
            <a:off x="290853" y="1414463"/>
            <a:ext cx="4281148" cy="4075510"/>
          </a:xfrm>
        </p:spPr>
        <p:txBody>
          <a:bodyPr>
            <a:normAutofit/>
          </a:bodyPr>
          <a:lstStyle/>
          <a:p>
            <a:pPr lvl="1">
              <a:lnSpc>
                <a:spcPct val="100000"/>
              </a:lnSpc>
            </a:pPr>
            <a:endParaRPr lang="en-US" altLang="ja-JP" dirty="0">
              <a:latin typeface="Meiryo UI" panose="020B0604030504040204" pitchFamily="50" charset="-128"/>
              <a:ea typeface="Meiryo UI" panose="020B0604030504040204" pitchFamily="50" charset="-128"/>
            </a:endParaRPr>
          </a:p>
          <a:p>
            <a:pPr marL="0" indent="0">
              <a:lnSpc>
                <a:spcPct val="100000"/>
              </a:lnSpc>
              <a:buNone/>
            </a:pPr>
            <a:endParaRPr lang="en-US" altLang="ja-JP" dirty="0">
              <a:latin typeface="Meiryo UI" panose="020B0604030504040204" pitchFamily="50" charset="-128"/>
              <a:ea typeface="Meiryo UI" panose="020B0604030504040204" pitchFamily="50" charset="-128"/>
            </a:endParaRPr>
          </a:p>
          <a:p>
            <a:pPr marL="0" indent="0">
              <a:lnSpc>
                <a:spcPct val="100000"/>
              </a:lnSpc>
              <a:buNone/>
            </a:pPr>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1823FBA0-A375-4E49-AA12-1E4B8B856156}"/>
              </a:ext>
            </a:extLst>
          </p:cNvPr>
          <p:cNvSpPr>
            <a:spLocks noGrp="1"/>
          </p:cNvSpPr>
          <p:nvPr>
            <p:ph type="sldNum" sz="quarter" idx="12"/>
          </p:nvPr>
        </p:nvSpPr>
        <p:spPr/>
        <p:txBody>
          <a:bodyPr/>
          <a:lstStyle/>
          <a:p>
            <a:pPr defTabSz="685800"/>
            <a:fld id="{7D268AE6-66FE-4465-9C28-698CA5D7197B}" type="slidenum">
              <a:rPr kumimoji="1" lang="ja-JP" altLang="en-US">
                <a:solidFill>
                  <a:prstClr val="black">
                    <a:tint val="75000"/>
                  </a:prstClr>
                </a:solidFill>
                <a:latin typeface="游ゴシック" panose="020F0502020204030204"/>
                <a:ea typeface="游ゴシック" panose="020B0400000000000000" pitchFamily="50" charset="-128"/>
              </a:rPr>
              <a:pPr defTabSz="685800"/>
              <a:t>69</a:t>
            </a:fld>
            <a:endParaRPr kumimoji="1" lang="ja-JP" altLang="en-US">
              <a:solidFill>
                <a:prstClr val="black">
                  <a:tint val="75000"/>
                </a:prstClr>
              </a:solidFill>
              <a:latin typeface="游ゴシック" panose="020F0502020204030204"/>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5AD64D43-61AF-4BE0-9D1B-3FB3A3AFFB78}"/>
              </a:ext>
            </a:extLst>
          </p:cNvPr>
          <p:cNvSpPr txBox="1"/>
          <p:nvPr/>
        </p:nvSpPr>
        <p:spPr>
          <a:xfrm>
            <a:off x="246970" y="5418743"/>
            <a:ext cx="6507296" cy="415498"/>
          </a:xfrm>
          <a:prstGeom prst="rect">
            <a:avLst/>
          </a:prstGeom>
          <a:noFill/>
        </p:spPr>
        <p:txBody>
          <a:bodyPr wrap="square" rtlCol="0">
            <a:spAutoFit/>
          </a:bodyPr>
          <a:lstStyle/>
          <a:p>
            <a:pPr defTabSz="685800"/>
            <a:endParaRPr kumimoji="1" lang="en-US" altLang="ja-JP" sz="1050" dirty="0">
              <a:solidFill>
                <a:prstClr val="black"/>
              </a:solidFill>
              <a:latin typeface="Meiryo UI" panose="020B0604030504040204" pitchFamily="50" charset="-128"/>
              <a:ea typeface="Meiryo UI" panose="020B0604030504040204" pitchFamily="50" charset="-128"/>
            </a:endParaRPr>
          </a:p>
          <a:p>
            <a:pPr defTabSz="685800"/>
            <a:r>
              <a:rPr kumimoji="1" lang="ja-JP" altLang="en-US" sz="1050" dirty="0">
                <a:solidFill>
                  <a:prstClr val="black"/>
                </a:solidFill>
                <a:latin typeface="Meiryo UI" panose="020B0604030504040204" pitchFamily="50" charset="-128"/>
                <a:ea typeface="Meiryo UI" panose="020B0604030504040204" pitchFamily="50" charset="-128"/>
              </a:rPr>
              <a:t>（出展）高知県「第</a:t>
            </a:r>
            <a:r>
              <a:rPr kumimoji="1" lang="en-US" altLang="ja-JP" sz="1050" dirty="0">
                <a:solidFill>
                  <a:prstClr val="black"/>
                </a:solidFill>
                <a:latin typeface="Meiryo UI" panose="020B0604030504040204" pitchFamily="50" charset="-128"/>
                <a:ea typeface="Meiryo UI" panose="020B0604030504040204" pitchFamily="50" charset="-128"/>
              </a:rPr>
              <a:t>17</a:t>
            </a:r>
            <a:r>
              <a:rPr kumimoji="1" lang="ja-JP" altLang="en-US" sz="1050" dirty="0">
                <a:solidFill>
                  <a:prstClr val="black"/>
                </a:solidFill>
                <a:latin typeface="Meiryo UI" panose="020B0604030504040204" pitchFamily="50" charset="-128"/>
                <a:ea typeface="Meiryo UI" panose="020B0604030504040204" pitchFamily="50" charset="-128"/>
              </a:rPr>
              <a:t>回高知県イメージ調査報告書」より</a:t>
            </a:r>
            <a:endParaRPr kumimoji="1" lang="ja-JP" altLang="en-US" sz="1350" dirty="0">
              <a:solidFill>
                <a:prstClr val="black"/>
              </a:solidFill>
              <a:latin typeface="游ゴシック" panose="020F0502020204030204"/>
              <a:ea typeface="游ゴシック" panose="020B0400000000000000" pitchFamily="50" charset="-128"/>
            </a:endParaRPr>
          </a:p>
        </p:txBody>
      </p:sp>
      <p:pic>
        <p:nvPicPr>
          <p:cNvPr id="7" name="図 6">
            <a:extLst>
              <a:ext uri="{FF2B5EF4-FFF2-40B4-BE49-F238E27FC236}">
                <a16:creationId xmlns:a16="http://schemas.microsoft.com/office/drawing/2014/main" id="{AF5DA266-3DA7-419E-934F-C079496BF3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70" y="1291278"/>
            <a:ext cx="5531225" cy="4152260"/>
          </a:xfrm>
          <a:prstGeom prst="rect">
            <a:avLst/>
          </a:prstGeom>
        </p:spPr>
      </p:pic>
      <p:sp>
        <p:nvSpPr>
          <p:cNvPr id="11" name="テキスト ボックス 10">
            <a:extLst>
              <a:ext uri="{FF2B5EF4-FFF2-40B4-BE49-F238E27FC236}">
                <a16:creationId xmlns:a16="http://schemas.microsoft.com/office/drawing/2014/main" id="{C439D5B3-6257-4A36-BB2D-9B61885AD16F}"/>
              </a:ext>
            </a:extLst>
          </p:cNvPr>
          <p:cNvSpPr txBox="1"/>
          <p:nvPr/>
        </p:nvSpPr>
        <p:spPr>
          <a:xfrm>
            <a:off x="6010954" y="1291278"/>
            <a:ext cx="2886076" cy="1938992"/>
          </a:xfrm>
          <a:prstGeom prst="rect">
            <a:avLst/>
          </a:prstGeom>
          <a:noFill/>
        </p:spPr>
        <p:txBody>
          <a:bodyPr wrap="square" rtlCol="0">
            <a:spAutoFit/>
          </a:bodyPr>
          <a:lstStyle/>
          <a:p>
            <a:pPr defTabSz="685800"/>
            <a:r>
              <a:rPr kumimoji="1" lang="ja-JP" altLang="en-US" sz="2400" dirty="0">
                <a:solidFill>
                  <a:prstClr val="black"/>
                </a:solidFill>
                <a:latin typeface="Meiryo UI" panose="020B0604030504040204" pitchFamily="50" charset="-128"/>
                <a:ea typeface="Meiryo UI" panose="020B0604030504040204" pitchFamily="50" charset="-128"/>
              </a:rPr>
              <a:t>高知県のイメージをまとめると、「自然」「食」「ひとがら」に集約できる。</a:t>
            </a:r>
            <a:endParaRPr kumimoji="1" lang="en-US" altLang="ja-JP" sz="2400" dirty="0">
              <a:solidFill>
                <a:prstClr val="black"/>
              </a:solidFill>
              <a:latin typeface="Meiryo UI" panose="020B0604030504040204" pitchFamily="50" charset="-128"/>
              <a:ea typeface="Meiryo UI" panose="020B0604030504040204" pitchFamily="50" charset="-128"/>
            </a:endParaRPr>
          </a:p>
          <a:p>
            <a:pPr defTabSz="685800"/>
            <a:r>
              <a:rPr kumimoji="1" lang="ja-JP" altLang="en-US" sz="2400" dirty="0">
                <a:solidFill>
                  <a:prstClr val="black"/>
                </a:solidFill>
                <a:latin typeface="Meiryo UI" panose="020B0604030504040204" pitchFamily="50" charset="-128"/>
                <a:ea typeface="Meiryo UI" panose="020B0604030504040204" pitchFamily="50" charset="-128"/>
              </a:rPr>
              <a:t>➡これは大きな強み。</a:t>
            </a:r>
            <a:endParaRPr kumimoji="1" lang="en-US" altLang="ja-JP" sz="2400" dirty="0">
              <a:solidFill>
                <a:prstClr val="black"/>
              </a:solidFill>
              <a:latin typeface="Meiryo UI" panose="020B0604030504040204" pitchFamily="50" charset="-128"/>
              <a:ea typeface="Meiryo UI" panose="020B0604030504040204" pitchFamily="50" charset="-128"/>
            </a:endParaRPr>
          </a:p>
        </p:txBody>
      </p:sp>
      <p:sp>
        <p:nvSpPr>
          <p:cNvPr id="8" name="タイトル 1">
            <a:extLst>
              <a:ext uri="{FF2B5EF4-FFF2-40B4-BE49-F238E27FC236}">
                <a16:creationId xmlns:a16="http://schemas.microsoft.com/office/drawing/2014/main" id="{5C4E3876-EDF7-4409-BE32-03E0A25350B6}"/>
              </a:ext>
            </a:extLst>
          </p:cNvPr>
          <p:cNvSpPr txBox="1">
            <a:spLocks/>
          </p:cNvSpPr>
          <p:nvPr/>
        </p:nvSpPr>
        <p:spPr>
          <a:xfrm>
            <a:off x="0" y="0"/>
            <a:ext cx="9131424" cy="5486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2800">
                <a:latin typeface="Meiryo UI" panose="020B0604030504040204" pitchFamily="50" charset="-128"/>
                <a:ea typeface="Meiryo UI" panose="020B0604030504040204" pitchFamily="50" charset="-128"/>
                <a:cs typeface="Meiryo UI" panose="020B0604030504040204" pitchFamily="50" charset="-128"/>
              </a:rPr>
              <a:t>（２）観光：外貨を稼ぎ、地域に回す「仕組み産業」へ</a:t>
            </a:r>
            <a:endParaRPr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105908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47032"/>
            <a:ext cx="9144000" cy="3593128"/>
          </a:xfrm>
          <a:prstGeom prst="rect">
            <a:avLst/>
          </a:prstGeom>
        </p:spPr>
      </p:pic>
      <p:sp>
        <p:nvSpPr>
          <p:cNvPr id="2" name="タイトル 1"/>
          <p:cNvSpPr>
            <a:spLocks noGrp="1"/>
          </p:cNvSpPr>
          <p:nvPr>
            <p:ph type="title"/>
          </p:nvPr>
        </p:nvSpPr>
        <p:spPr>
          <a:xfrm>
            <a:off x="0" y="13513"/>
            <a:ext cx="9144000" cy="607175"/>
          </a:xfrm>
        </p:spPr>
        <p:txBody>
          <a:bodyPr>
            <a:noAutofit/>
          </a:bodyPr>
          <a:lstStyle/>
          <a:p>
            <a:pPr algn="l"/>
            <a:r>
              <a:rPr kumimoji="1" lang="ja-JP" altLang="en-US" sz="2800" dirty="0">
                <a:latin typeface="Meiryo UI" panose="020B0604030504040204" pitchFamily="50" charset="-128"/>
                <a:ea typeface="Meiryo UI" panose="020B0604030504040204" pitchFamily="50" charset="-128"/>
              </a:rPr>
              <a:t>■地域産業連関表の見方</a:t>
            </a:r>
          </a:p>
        </p:txBody>
      </p:sp>
      <p:sp>
        <p:nvSpPr>
          <p:cNvPr id="4" name="正方形/長方形 3"/>
          <p:cNvSpPr/>
          <p:nvPr/>
        </p:nvSpPr>
        <p:spPr>
          <a:xfrm>
            <a:off x="0" y="548680"/>
            <a:ext cx="9144000" cy="45719"/>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p:cNvSpPr>
            <a:spLocks noGrp="1"/>
          </p:cNvSpPr>
          <p:nvPr>
            <p:ph type="sldNum" sz="quarter" idx="12"/>
          </p:nvPr>
        </p:nvSpPr>
        <p:spPr/>
        <p:txBody>
          <a:bodyPr/>
          <a:lstStyle/>
          <a:p>
            <a:fld id="{FDC12EB7-9942-4677-93FF-97448FA2B5F1}" type="slidenum">
              <a:rPr kumimoji="1" lang="ja-JP" altLang="en-US" smtClean="0"/>
              <a:t>7</a:t>
            </a:fld>
            <a:endParaRPr kumimoji="1" lang="ja-JP" altLang="en-US"/>
          </a:p>
        </p:txBody>
      </p:sp>
      <p:sp>
        <p:nvSpPr>
          <p:cNvPr id="11" name="Rectangle 5" descr="10%"/>
          <p:cNvSpPr>
            <a:spLocks noChangeArrowheads="1"/>
          </p:cNvSpPr>
          <p:nvPr/>
        </p:nvSpPr>
        <p:spPr bwMode="auto">
          <a:xfrm>
            <a:off x="1475656" y="1628800"/>
            <a:ext cx="936104" cy="2030933"/>
          </a:xfrm>
          <a:prstGeom prst="rect">
            <a:avLst/>
          </a:prstGeom>
          <a:noFill/>
          <a:ln w="28575">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lIns="74295" tIns="8890" rIns="74295" bIns="8890"/>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12" name="Rectangle 6"/>
          <p:cNvSpPr>
            <a:spLocks noChangeArrowheads="1"/>
          </p:cNvSpPr>
          <p:nvPr/>
        </p:nvSpPr>
        <p:spPr bwMode="auto">
          <a:xfrm>
            <a:off x="323528" y="1973898"/>
            <a:ext cx="8432843" cy="431800"/>
          </a:xfrm>
          <a:prstGeom prst="rect">
            <a:avLst/>
          </a:prstGeom>
          <a:noFill/>
          <a:ln w="28575">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lIns="74295" tIns="8890" rIns="74295" bIns="8890"/>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13" name="テキスト ボックス 12"/>
          <p:cNvSpPr txBox="1"/>
          <p:nvPr/>
        </p:nvSpPr>
        <p:spPr>
          <a:xfrm>
            <a:off x="538558" y="4140650"/>
            <a:ext cx="4321474" cy="1815882"/>
          </a:xfrm>
          <a:prstGeom prst="rect">
            <a:avLst/>
          </a:prstGeom>
          <a:noFill/>
        </p:spPr>
        <p:txBody>
          <a:bodyPr wrap="square">
            <a:spAutoFit/>
          </a:bodyPr>
          <a:lstStyle/>
          <a:p>
            <a:pPr>
              <a:defRPr/>
            </a:pPr>
            <a:r>
              <a:rPr lang="ja-JP" altLang="en-US" sz="1600" dirty="0">
                <a:latin typeface="Meiryo UI" panose="020B0604030504040204" pitchFamily="50" charset="-128"/>
                <a:ea typeface="Meiryo UI" panose="020B0604030504040204" pitchFamily="50" charset="-128"/>
              </a:rPr>
              <a:t>＜タテ方向＞</a:t>
            </a:r>
            <a:r>
              <a:rPr lang="ja-JP" altLang="en-US" sz="1600" dirty="0">
                <a:solidFill>
                  <a:srgbClr val="FF0000"/>
                </a:solidFill>
                <a:latin typeface="Meiryo UI" panose="020B0604030504040204" pitchFamily="50" charset="-128"/>
                <a:ea typeface="Meiryo UI" panose="020B0604030504040204" pitchFamily="50" charset="-128"/>
              </a:rPr>
              <a:t>費用構成</a:t>
            </a:r>
          </a:p>
          <a:p>
            <a:pPr>
              <a:defRPr/>
            </a:pPr>
            <a:r>
              <a:rPr lang="ja-JP" altLang="en-US" sz="1600" dirty="0">
                <a:latin typeface="Meiryo UI" panose="020B0604030504040204" pitchFamily="50" charset="-128"/>
                <a:ea typeface="Meiryo UI" panose="020B0604030504040204" pitchFamily="50" charset="-128"/>
              </a:rPr>
              <a:t>生産のために原材料をどこからどれだけ買ったか？</a:t>
            </a:r>
            <a:endParaRPr lang="en-US" altLang="ja-JP" sz="1600" dirty="0">
              <a:latin typeface="Meiryo UI" panose="020B0604030504040204" pitchFamily="50" charset="-128"/>
              <a:ea typeface="Meiryo UI" panose="020B0604030504040204" pitchFamily="50" charset="-128"/>
            </a:endParaRPr>
          </a:p>
          <a:p>
            <a:pPr>
              <a:defRPr/>
            </a:pPr>
            <a:r>
              <a:rPr lang="ja-JP" altLang="en-US" sz="1600" dirty="0">
                <a:latin typeface="Meiryo UI" panose="020B0604030504040204" pitchFamily="50" charset="-128"/>
                <a:ea typeface="Meiryo UI" panose="020B0604030504040204" pitchFamily="50" charset="-128"/>
              </a:rPr>
              <a:t>その結果、粗付加価値はいくら生まれたか？</a:t>
            </a:r>
            <a:endParaRPr lang="en-US" altLang="ja-JP" sz="1600" dirty="0">
              <a:latin typeface="Meiryo UI" panose="020B0604030504040204" pitchFamily="50" charset="-128"/>
              <a:ea typeface="Meiryo UI" panose="020B0604030504040204" pitchFamily="50" charset="-128"/>
            </a:endParaRPr>
          </a:p>
          <a:p>
            <a:pPr>
              <a:defRPr/>
            </a:pPr>
            <a:r>
              <a:rPr lang="ja-JP" altLang="en-US" sz="1600" dirty="0">
                <a:latin typeface="Meiryo UI" panose="020B0604030504040204" pitchFamily="50" charset="-128"/>
                <a:ea typeface="Meiryo UI" panose="020B0604030504040204" pitchFamily="50" charset="-128"/>
              </a:rPr>
              <a:t>（例）</a:t>
            </a:r>
            <a:endParaRPr lang="en-US" altLang="ja-JP" sz="1600" dirty="0">
              <a:latin typeface="Meiryo UI" panose="020B0604030504040204" pitchFamily="50" charset="-128"/>
              <a:ea typeface="Meiryo UI" panose="020B0604030504040204" pitchFamily="50" charset="-128"/>
            </a:endParaRPr>
          </a:p>
          <a:p>
            <a:pPr marL="342900" indent="-342900">
              <a:defRPr/>
            </a:pPr>
            <a:r>
              <a:rPr lang="ja-JP" altLang="en-US" sz="1600" dirty="0">
                <a:latin typeface="Meiryo UI" panose="020B0604030504040204" pitchFamily="50" charset="-128"/>
                <a:ea typeface="Meiryo UI" panose="020B0604030504040204" pitchFamily="50" charset="-128"/>
              </a:rPr>
              <a:t>第</a:t>
            </a:r>
            <a:r>
              <a:rPr lang="en-US" altLang="ja-JP" sz="1600" dirty="0">
                <a:latin typeface="Meiryo UI" panose="020B0604030504040204" pitchFamily="50" charset="-128"/>
                <a:ea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rPr>
              <a:t>次産業は、</a:t>
            </a:r>
            <a:r>
              <a:rPr lang="en-US" altLang="ja-JP" sz="1600" dirty="0">
                <a:latin typeface="Meiryo UI" panose="020B0604030504040204" pitchFamily="50" charset="-128"/>
                <a:ea typeface="Meiryo UI" panose="020B0604030504040204" pitchFamily="50" charset="-128"/>
              </a:rPr>
              <a:t>1855</a:t>
            </a:r>
            <a:r>
              <a:rPr lang="ja-JP" altLang="en-US" sz="1600" dirty="0">
                <a:latin typeface="Meiryo UI" panose="020B0604030504040204" pitchFamily="50" charset="-128"/>
                <a:ea typeface="Meiryo UI" panose="020B0604030504040204" pitchFamily="50" charset="-128"/>
              </a:rPr>
              <a:t>億円の財を生産した。</a:t>
            </a:r>
            <a:endParaRPr lang="en-US" altLang="ja-JP" sz="1600" dirty="0">
              <a:latin typeface="Meiryo UI" panose="020B0604030504040204" pitchFamily="50" charset="-128"/>
              <a:ea typeface="Meiryo UI" panose="020B0604030504040204" pitchFamily="50" charset="-128"/>
            </a:endParaRPr>
          </a:p>
          <a:p>
            <a:pPr marL="342900" indent="-342900">
              <a:defRPr/>
            </a:pPr>
            <a:r>
              <a:rPr lang="ja-JP" altLang="en-US" sz="1600" dirty="0">
                <a:latin typeface="Meiryo UI" panose="020B0604030504040204" pitchFamily="50" charset="-128"/>
                <a:ea typeface="Meiryo UI" panose="020B0604030504040204" pitchFamily="50" charset="-128"/>
              </a:rPr>
              <a:t>原材料費は</a:t>
            </a:r>
            <a:r>
              <a:rPr lang="en-US" altLang="ja-JP" sz="1600" dirty="0">
                <a:latin typeface="Meiryo UI" panose="020B0604030504040204" pitchFamily="50" charset="-128"/>
                <a:ea typeface="Meiryo UI" panose="020B0604030504040204" pitchFamily="50" charset="-128"/>
              </a:rPr>
              <a:t>819</a:t>
            </a:r>
            <a:r>
              <a:rPr lang="ja-JP" altLang="en-US" sz="1600" dirty="0">
                <a:latin typeface="Meiryo UI" panose="020B0604030504040204" pitchFamily="50" charset="-128"/>
                <a:ea typeface="Meiryo UI" panose="020B0604030504040204" pitchFamily="50" charset="-128"/>
              </a:rPr>
              <a:t>億円であり、</a:t>
            </a:r>
            <a:r>
              <a:rPr lang="en-US" altLang="ja-JP" sz="1600" dirty="0">
                <a:latin typeface="Meiryo UI" panose="020B0604030504040204" pitchFamily="50" charset="-128"/>
                <a:ea typeface="Meiryo UI" panose="020B0604030504040204" pitchFamily="50" charset="-128"/>
              </a:rPr>
              <a:t>1036</a:t>
            </a:r>
            <a:r>
              <a:rPr lang="ja-JP" altLang="en-US" sz="1600" dirty="0">
                <a:latin typeface="Meiryo UI" panose="020B0604030504040204" pitchFamily="50" charset="-128"/>
                <a:ea typeface="Meiryo UI" panose="020B0604030504040204" pitchFamily="50" charset="-128"/>
              </a:rPr>
              <a:t>億円の</a:t>
            </a:r>
            <a:endParaRPr lang="en-US" altLang="ja-JP" sz="1600" dirty="0">
              <a:latin typeface="Meiryo UI" panose="020B0604030504040204" pitchFamily="50" charset="-128"/>
              <a:ea typeface="Meiryo UI" panose="020B0604030504040204" pitchFamily="50" charset="-128"/>
            </a:endParaRPr>
          </a:p>
          <a:p>
            <a:pPr marL="342900" indent="-342900">
              <a:defRPr/>
            </a:pPr>
            <a:r>
              <a:rPr lang="ja-JP" altLang="en-US" sz="1600" dirty="0">
                <a:latin typeface="Meiryo UI" panose="020B0604030504040204" pitchFamily="50" charset="-128"/>
                <a:ea typeface="Meiryo UI" panose="020B0604030504040204" pitchFamily="50" charset="-128"/>
              </a:rPr>
              <a:t>粗付加価値が生まれた。</a:t>
            </a:r>
            <a:endParaRPr lang="en-US" altLang="ja-JP" sz="16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4541559" y="4140650"/>
            <a:ext cx="4214812" cy="2062103"/>
          </a:xfrm>
          <a:prstGeom prst="rect">
            <a:avLst/>
          </a:prstGeom>
          <a:noFill/>
        </p:spPr>
        <p:txBody>
          <a:bodyPr>
            <a:spAutoFit/>
          </a:bodyPr>
          <a:lstStyle/>
          <a:p>
            <a:pPr>
              <a:defRPr/>
            </a:pPr>
            <a:r>
              <a:rPr lang="ja-JP" altLang="en-US" sz="1600" dirty="0">
                <a:latin typeface="Meiryo UI" panose="020B0604030504040204" pitchFamily="50" charset="-128"/>
                <a:ea typeface="Meiryo UI" panose="020B0604030504040204" pitchFamily="50" charset="-128"/>
              </a:rPr>
              <a:t>＜ヨコ方向＞</a:t>
            </a:r>
            <a:r>
              <a:rPr lang="ja-JP" altLang="en-US" sz="1600" dirty="0">
                <a:solidFill>
                  <a:srgbClr val="FF0000"/>
                </a:solidFill>
                <a:latin typeface="Meiryo UI" panose="020B0604030504040204" pitchFamily="50" charset="-128"/>
                <a:ea typeface="Meiryo UI" panose="020B0604030504040204" pitchFamily="50" charset="-128"/>
              </a:rPr>
              <a:t>販路構成</a:t>
            </a:r>
          </a:p>
          <a:p>
            <a:pPr>
              <a:defRPr/>
            </a:pPr>
            <a:r>
              <a:rPr lang="ja-JP" altLang="en-US" sz="1600" dirty="0">
                <a:latin typeface="Meiryo UI" panose="020B0604030504040204" pitchFamily="50" charset="-128"/>
                <a:ea typeface="Meiryo UI" panose="020B0604030504040204" pitchFamily="50" charset="-128"/>
              </a:rPr>
              <a:t>どの産業に何をどれだけ販売したのか？</a:t>
            </a:r>
            <a:endParaRPr lang="en-US" altLang="ja-JP" sz="1600" dirty="0">
              <a:latin typeface="Meiryo UI" panose="020B0604030504040204" pitchFamily="50" charset="-128"/>
              <a:ea typeface="Meiryo UI" panose="020B0604030504040204" pitchFamily="50" charset="-128"/>
            </a:endParaRPr>
          </a:p>
          <a:p>
            <a:pPr>
              <a:defRPr/>
            </a:pPr>
            <a:r>
              <a:rPr lang="ja-JP" altLang="en-US" sz="1600" dirty="0">
                <a:latin typeface="Meiryo UI" panose="020B0604030504040204" pitchFamily="50" charset="-128"/>
                <a:ea typeface="Meiryo UI" panose="020B0604030504040204" pitchFamily="50" charset="-128"/>
              </a:rPr>
              <a:t>（例）</a:t>
            </a:r>
            <a:endParaRPr lang="en-US" altLang="ja-JP" sz="1600" dirty="0">
              <a:latin typeface="Meiryo UI" panose="020B0604030504040204" pitchFamily="50" charset="-128"/>
              <a:ea typeface="Meiryo UI" panose="020B0604030504040204" pitchFamily="50" charset="-128"/>
            </a:endParaRPr>
          </a:p>
          <a:p>
            <a:pPr>
              <a:defRPr/>
            </a:pPr>
            <a:r>
              <a:rPr lang="ja-JP" altLang="en-US" sz="1600" dirty="0">
                <a:latin typeface="Meiryo UI" panose="020B0604030504040204" pitchFamily="50" charset="-128"/>
                <a:ea typeface="Meiryo UI" panose="020B0604030504040204" pitchFamily="50" charset="-128"/>
              </a:rPr>
              <a:t>第１次産業は、第</a:t>
            </a:r>
            <a:r>
              <a:rPr lang="en-US" altLang="ja-JP" sz="1600" dirty="0">
                <a:latin typeface="Meiryo UI" panose="020B0604030504040204" pitchFamily="50" charset="-128"/>
                <a:ea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rPr>
              <a:t>次産業に</a:t>
            </a:r>
            <a:r>
              <a:rPr lang="en-US" altLang="ja-JP" sz="1600" dirty="0">
                <a:latin typeface="Meiryo UI" panose="020B0604030504040204" pitchFamily="50" charset="-128"/>
                <a:ea typeface="Meiryo UI" panose="020B0604030504040204" pitchFamily="50" charset="-128"/>
              </a:rPr>
              <a:t>371</a:t>
            </a:r>
            <a:r>
              <a:rPr lang="ja-JP" altLang="en-US" sz="1600" dirty="0">
                <a:latin typeface="Meiryo UI" panose="020B0604030504040204" pitchFamily="50" charset="-128"/>
                <a:ea typeface="Meiryo UI" panose="020B0604030504040204" pitchFamily="50" charset="-128"/>
              </a:rPr>
              <a:t>億円の中間財（原材料）を販売した。</a:t>
            </a:r>
            <a:endParaRPr lang="en-US" altLang="ja-JP" sz="1600" dirty="0">
              <a:latin typeface="Meiryo UI" panose="020B0604030504040204" pitchFamily="50" charset="-128"/>
              <a:ea typeface="Meiryo UI" panose="020B0604030504040204" pitchFamily="50" charset="-128"/>
            </a:endParaRPr>
          </a:p>
          <a:p>
            <a:pPr>
              <a:defRPr/>
            </a:pPr>
            <a:r>
              <a:rPr lang="ja-JP" altLang="en-US" sz="1600" dirty="0">
                <a:latin typeface="Meiryo UI" panose="020B0604030504040204" pitchFamily="50" charset="-128"/>
                <a:ea typeface="Meiryo UI" panose="020B0604030504040204" pitchFamily="50" charset="-128"/>
              </a:rPr>
              <a:t>第</a:t>
            </a:r>
            <a:r>
              <a:rPr lang="en-US" altLang="ja-JP" sz="1600" dirty="0">
                <a:latin typeface="Meiryo UI" panose="020B0604030504040204" pitchFamily="50" charset="-128"/>
                <a:ea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rPr>
              <a:t>次産業は、県外に</a:t>
            </a:r>
            <a:r>
              <a:rPr lang="en-US" altLang="ja-JP" sz="1600" dirty="0">
                <a:latin typeface="Meiryo UI" panose="020B0604030504040204" pitchFamily="50" charset="-128"/>
                <a:ea typeface="Meiryo UI" panose="020B0604030504040204" pitchFamily="50" charset="-128"/>
              </a:rPr>
              <a:t>1274</a:t>
            </a:r>
            <a:r>
              <a:rPr lang="ja-JP" altLang="en-US" sz="1600" dirty="0">
                <a:latin typeface="Meiryo UI" panose="020B0604030504040204" pitchFamily="50" charset="-128"/>
                <a:ea typeface="Meiryo UI" panose="020B0604030504040204" pitchFamily="50" charset="-128"/>
              </a:rPr>
              <a:t>億円を販売した。</a:t>
            </a:r>
            <a:endParaRPr lang="en-US" altLang="ja-JP" sz="1600" dirty="0">
              <a:latin typeface="Meiryo UI" panose="020B0604030504040204" pitchFamily="50" charset="-128"/>
              <a:ea typeface="Meiryo UI" panose="020B0604030504040204" pitchFamily="50" charset="-128"/>
            </a:endParaRPr>
          </a:p>
          <a:p>
            <a:pPr>
              <a:defRPr/>
            </a:pPr>
            <a:r>
              <a:rPr lang="ja-JP" altLang="en-US" sz="1600" dirty="0">
                <a:latin typeface="Meiryo UI" panose="020B0604030504040204" pitchFamily="50" charset="-128"/>
                <a:ea typeface="Meiryo UI" panose="020B0604030504040204" pitchFamily="50" charset="-128"/>
              </a:rPr>
              <a:t>各産業は、県外から第</a:t>
            </a:r>
            <a:r>
              <a:rPr lang="en-US" altLang="ja-JP" sz="1600" dirty="0">
                <a:latin typeface="Meiryo UI" panose="020B0604030504040204" pitchFamily="50" charset="-128"/>
                <a:ea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rPr>
              <a:t>次産業を</a:t>
            </a:r>
            <a:r>
              <a:rPr lang="en-US" altLang="ja-JP" sz="1600" dirty="0">
                <a:latin typeface="Meiryo UI" panose="020B0604030504040204" pitchFamily="50" charset="-128"/>
                <a:ea typeface="Meiryo UI" panose="020B0604030504040204" pitchFamily="50" charset="-128"/>
              </a:rPr>
              <a:t>404</a:t>
            </a:r>
            <a:r>
              <a:rPr lang="ja-JP" altLang="en-US" sz="1600" dirty="0">
                <a:latin typeface="Meiryo UI" panose="020B0604030504040204" pitchFamily="50" charset="-128"/>
                <a:ea typeface="Meiryo UI" panose="020B0604030504040204" pitchFamily="50" charset="-128"/>
              </a:rPr>
              <a:t>億円を購入した。</a:t>
            </a:r>
            <a:endParaRPr lang="en-US" altLang="ja-JP" sz="16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0" y="6156295"/>
            <a:ext cx="9143999" cy="400110"/>
          </a:xfrm>
          <a:prstGeom prst="rect">
            <a:avLst/>
          </a:prstGeom>
          <a:noFill/>
        </p:spPr>
        <p:txBody>
          <a:bodyPr wrap="square" rtlCol="0">
            <a:spAutoFit/>
          </a:bodyPr>
          <a:lstStyle/>
          <a:p>
            <a:pPr algn="ctr"/>
            <a:r>
              <a:rPr kumimoji="1" lang="ja-JP" altLang="en-US" sz="2000" dirty="0">
                <a:solidFill>
                  <a:srgbClr val="FF0000"/>
                </a:solidFill>
                <a:latin typeface="Meiryo UI" panose="020B0604030504040204" pitchFamily="50" charset="-128"/>
                <a:ea typeface="Meiryo UI" panose="020B0604030504040204" pitchFamily="50" charset="-128"/>
              </a:rPr>
              <a:t>実際の産業連関表を確認してみましょう　→　平成</a:t>
            </a:r>
            <a:r>
              <a:rPr kumimoji="1" lang="en-US" altLang="ja-JP" sz="2000" dirty="0">
                <a:solidFill>
                  <a:srgbClr val="FF0000"/>
                </a:solidFill>
                <a:latin typeface="Meiryo UI" panose="020B0604030504040204" pitchFamily="50" charset="-128"/>
                <a:ea typeface="Meiryo UI" panose="020B0604030504040204" pitchFamily="50" charset="-128"/>
              </a:rPr>
              <a:t>27</a:t>
            </a:r>
            <a:r>
              <a:rPr kumimoji="1" lang="ja-JP" altLang="en-US" sz="2000" dirty="0">
                <a:solidFill>
                  <a:srgbClr val="FF0000"/>
                </a:solidFill>
                <a:latin typeface="Meiryo UI" panose="020B0604030504040204" pitchFamily="50" charset="-128"/>
                <a:ea typeface="Meiryo UI" panose="020B0604030504040204" pitchFamily="50" charset="-128"/>
              </a:rPr>
              <a:t>年高知県産業連関表</a:t>
            </a:r>
          </a:p>
        </p:txBody>
      </p:sp>
      <p:sp>
        <p:nvSpPr>
          <p:cNvPr id="15" name="テキスト ボックス 14"/>
          <p:cNvSpPr txBox="1"/>
          <p:nvPr/>
        </p:nvSpPr>
        <p:spPr>
          <a:xfrm>
            <a:off x="4860032" y="3197771"/>
            <a:ext cx="3214688" cy="461962"/>
          </a:xfrm>
          <a:prstGeom prst="rect">
            <a:avLst/>
          </a:prstGeom>
          <a:noFill/>
        </p:spPr>
        <p:txBody>
          <a:bodyPr>
            <a:spAutoFit/>
          </a:bodyPr>
          <a:lstStyle/>
          <a:p>
            <a:pPr>
              <a:defRPr/>
            </a:pPr>
            <a:r>
              <a:rPr lang="ja-JP" altLang="en-US" sz="800" dirty="0">
                <a:latin typeface="Meiryo UI" panose="020B0604030504040204" pitchFamily="50" charset="-128"/>
                <a:ea typeface="Meiryo UI" panose="020B0604030504040204" pitchFamily="50" charset="-128"/>
              </a:rPr>
              <a:t>（出所）平成</a:t>
            </a:r>
            <a:r>
              <a:rPr lang="en-US" altLang="ja-JP" sz="800" dirty="0">
                <a:latin typeface="Meiryo UI" panose="020B0604030504040204" pitchFamily="50" charset="-128"/>
                <a:ea typeface="Meiryo UI" panose="020B0604030504040204" pitchFamily="50" charset="-128"/>
              </a:rPr>
              <a:t>27</a:t>
            </a:r>
            <a:r>
              <a:rPr lang="ja-JP" altLang="en-US" sz="800" dirty="0">
                <a:latin typeface="Meiryo UI" panose="020B0604030504040204" pitchFamily="50" charset="-128"/>
                <a:ea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rPr>
              <a:t>2015</a:t>
            </a:r>
            <a:r>
              <a:rPr lang="ja-JP" altLang="en-US" sz="800" dirty="0">
                <a:latin typeface="Meiryo UI" panose="020B0604030504040204" pitchFamily="50" charset="-128"/>
                <a:ea typeface="Meiryo UI" panose="020B0604030504040204" pitchFamily="50" charset="-128"/>
              </a:rPr>
              <a:t>年）高知県産業連関表の概要</a:t>
            </a:r>
            <a:r>
              <a:rPr lang="en-US" altLang="ja-JP" sz="800" dirty="0">
                <a:latin typeface="Meiryo UI" panose="020B0604030504040204" pitchFamily="50" charset="-128"/>
                <a:ea typeface="Meiryo UI" panose="020B0604030504040204" pitchFamily="50" charset="-128"/>
              </a:rPr>
              <a:t>HP</a:t>
            </a:r>
            <a:r>
              <a:rPr lang="ja-JP" altLang="en-US" sz="800" dirty="0">
                <a:latin typeface="Meiryo UI" panose="020B0604030504040204" pitchFamily="50" charset="-128"/>
                <a:ea typeface="Meiryo UI" panose="020B0604030504040204" pitchFamily="50" charset="-128"/>
              </a:rPr>
              <a:t>より　</a:t>
            </a:r>
            <a:endParaRPr lang="en-US" altLang="ja-JP" sz="800" dirty="0">
              <a:latin typeface="Meiryo UI" panose="020B0604030504040204" pitchFamily="50" charset="-128"/>
              <a:ea typeface="Meiryo UI" panose="020B0604030504040204" pitchFamily="50" charset="-128"/>
            </a:endParaRPr>
          </a:p>
          <a:p>
            <a:pPr>
              <a:defRPr/>
            </a:pPr>
            <a:r>
              <a:rPr lang="en-US" altLang="ja-JP" sz="800" dirty="0">
                <a:latin typeface="Meiryo UI" panose="020B0604030504040204" pitchFamily="50" charset="-128"/>
                <a:ea typeface="Meiryo UI" panose="020B0604030504040204" pitchFamily="50" charset="-128"/>
              </a:rPr>
              <a:t>https://www.pref.kochi.lg.jp/soshiki/111901/files/2020091500027/file_20213265141838_1.pdf</a:t>
            </a:r>
            <a:endParaRPr lang="ja-JP" altLang="en-US" sz="800" dirty="0">
              <a:latin typeface="+mj-ea"/>
              <a:ea typeface="+mj-ea"/>
            </a:endParaRPr>
          </a:p>
        </p:txBody>
      </p:sp>
    </p:spTree>
    <p:extLst>
      <p:ext uri="{BB962C8B-B14F-4D97-AF65-F5344CB8AC3E}">
        <p14:creationId xmlns:p14="http://schemas.microsoft.com/office/powerpoint/2010/main" val="30353553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9E6125-F292-4B43-9A1D-53629E268F84}"/>
              </a:ext>
            </a:extLst>
          </p:cNvPr>
          <p:cNvSpPr>
            <a:spLocks noGrp="1"/>
          </p:cNvSpPr>
          <p:nvPr>
            <p:ph type="title"/>
          </p:nvPr>
        </p:nvSpPr>
        <p:spPr>
          <a:xfrm>
            <a:off x="0" y="857250"/>
            <a:ext cx="9144000" cy="401071"/>
          </a:xfrm>
        </p:spPr>
        <p:txBody>
          <a:bodyPr>
            <a:noAutofit/>
          </a:bodyPr>
          <a:lstStyle/>
          <a:p>
            <a:r>
              <a:rPr lang="ja-JP" altLang="en-US" sz="2100" dirty="0">
                <a:latin typeface="Meiryo UI" panose="020B0604030504040204" pitchFamily="50" charset="-128"/>
                <a:ea typeface="Meiryo UI" panose="020B0604030504040204" pitchFamily="50" charset="-128"/>
              </a:rPr>
              <a:t>■高知県にしかできないことを！</a:t>
            </a:r>
          </a:p>
        </p:txBody>
      </p:sp>
      <p:sp>
        <p:nvSpPr>
          <p:cNvPr id="3" name="字幕 2">
            <a:extLst>
              <a:ext uri="{FF2B5EF4-FFF2-40B4-BE49-F238E27FC236}">
                <a16:creationId xmlns:a16="http://schemas.microsoft.com/office/drawing/2014/main" id="{60E9DAAA-A7D2-4810-AA65-3A30FAAF287E}"/>
              </a:ext>
            </a:extLst>
          </p:cNvPr>
          <p:cNvSpPr>
            <a:spLocks noGrp="1"/>
          </p:cNvSpPr>
          <p:nvPr>
            <p:ph idx="1"/>
          </p:nvPr>
        </p:nvSpPr>
        <p:spPr>
          <a:xfrm>
            <a:off x="290853" y="1414463"/>
            <a:ext cx="4281148" cy="4075510"/>
          </a:xfrm>
        </p:spPr>
        <p:txBody>
          <a:bodyPr>
            <a:normAutofit/>
          </a:bodyPr>
          <a:lstStyle/>
          <a:p>
            <a:pPr lvl="1">
              <a:lnSpc>
                <a:spcPct val="100000"/>
              </a:lnSpc>
            </a:pPr>
            <a:endParaRPr lang="en-US" altLang="ja-JP" dirty="0">
              <a:latin typeface="Meiryo UI" panose="020B0604030504040204" pitchFamily="50" charset="-128"/>
              <a:ea typeface="Meiryo UI" panose="020B0604030504040204" pitchFamily="50" charset="-128"/>
            </a:endParaRPr>
          </a:p>
          <a:p>
            <a:pPr marL="0" indent="0">
              <a:lnSpc>
                <a:spcPct val="100000"/>
              </a:lnSpc>
              <a:buNone/>
            </a:pPr>
            <a:endParaRPr lang="en-US" altLang="ja-JP" dirty="0">
              <a:latin typeface="Meiryo UI" panose="020B0604030504040204" pitchFamily="50" charset="-128"/>
              <a:ea typeface="Meiryo UI" panose="020B0604030504040204" pitchFamily="50" charset="-128"/>
            </a:endParaRPr>
          </a:p>
          <a:p>
            <a:pPr marL="0" indent="0">
              <a:lnSpc>
                <a:spcPct val="100000"/>
              </a:lnSpc>
              <a:buNone/>
            </a:pPr>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1823FBA0-A375-4E49-AA12-1E4B8B856156}"/>
              </a:ext>
            </a:extLst>
          </p:cNvPr>
          <p:cNvSpPr>
            <a:spLocks noGrp="1"/>
          </p:cNvSpPr>
          <p:nvPr>
            <p:ph type="sldNum" sz="quarter" idx="12"/>
          </p:nvPr>
        </p:nvSpPr>
        <p:spPr/>
        <p:txBody>
          <a:bodyPr/>
          <a:lstStyle/>
          <a:p>
            <a:pPr defTabSz="685800"/>
            <a:fld id="{7D268AE6-66FE-4465-9C28-698CA5D7197B}" type="slidenum">
              <a:rPr kumimoji="1" lang="ja-JP" altLang="en-US">
                <a:solidFill>
                  <a:prstClr val="black">
                    <a:tint val="75000"/>
                  </a:prstClr>
                </a:solidFill>
                <a:latin typeface="游ゴシック" panose="020F0502020204030204"/>
                <a:ea typeface="游ゴシック" panose="020B0400000000000000" pitchFamily="50" charset="-128"/>
              </a:rPr>
              <a:pPr defTabSz="685800"/>
              <a:t>70</a:t>
            </a:fld>
            <a:endParaRPr kumimoji="1" lang="ja-JP" altLang="en-US">
              <a:solidFill>
                <a:prstClr val="black">
                  <a:tint val="75000"/>
                </a:prstClr>
              </a:solidFill>
              <a:latin typeface="游ゴシック" panose="020F0502020204030204"/>
              <a:ea typeface="游ゴシック" panose="020B0400000000000000" pitchFamily="50" charset="-128"/>
            </a:endParaRPr>
          </a:p>
        </p:txBody>
      </p:sp>
      <p:pic>
        <p:nvPicPr>
          <p:cNvPr id="6" name="図 5">
            <a:extLst>
              <a:ext uri="{FF2B5EF4-FFF2-40B4-BE49-F238E27FC236}">
                <a16:creationId xmlns:a16="http://schemas.microsoft.com/office/drawing/2014/main" id="{19D6464B-DB6D-438E-8344-5AF04E6DE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451" y="1368028"/>
            <a:ext cx="4062621" cy="2019404"/>
          </a:xfrm>
          <a:prstGeom prst="rect">
            <a:avLst/>
          </a:prstGeom>
        </p:spPr>
      </p:pic>
      <p:pic>
        <p:nvPicPr>
          <p:cNvPr id="8" name="図 7">
            <a:extLst>
              <a:ext uri="{FF2B5EF4-FFF2-40B4-BE49-F238E27FC236}">
                <a16:creationId xmlns:a16="http://schemas.microsoft.com/office/drawing/2014/main" id="{7F7C41E8-4811-4228-B04D-E986236CFC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59" y="3673628"/>
            <a:ext cx="3871913" cy="1643063"/>
          </a:xfrm>
          <a:prstGeom prst="rect">
            <a:avLst/>
          </a:prstGeom>
        </p:spPr>
      </p:pic>
      <p:sp>
        <p:nvSpPr>
          <p:cNvPr id="9" name="テキスト ボックス 8">
            <a:extLst>
              <a:ext uri="{FF2B5EF4-FFF2-40B4-BE49-F238E27FC236}">
                <a16:creationId xmlns:a16="http://schemas.microsoft.com/office/drawing/2014/main" id="{5AD64D43-61AF-4BE0-9D1B-3FB3A3AFFB78}"/>
              </a:ext>
            </a:extLst>
          </p:cNvPr>
          <p:cNvSpPr txBox="1"/>
          <p:nvPr/>
        </p:nvSpPr>
        <p:spPr>
          <a:xfrm>
            <a:off x="246970" y="5418743"/>
            <a:ext cx="6507296" cy="415498"/>
          </a:xfrm>
          <a:prstGeom prst="rect">
            <a:avLst/>
          </a:prstGeom>
          <a:noFill/>
        </p:spPr>
        <p:txBody>
          <a:bodyPr wrap="square" rtlCol="0">
            <a:spAutoFit/>
          </a:bodyPr>
          <a:lstStyle/>
          <a:p>
            <a:pPr defTabSz="685800"/>
            <a:endParaRPr kumimoji="1" lang="en-US" altLang="ja-JP" sz="1050" dirty="0">
              <a:solidFill>
                <a:prstClr val="black"/>
              </a:solidFill>
              <a:latin typeface="Meiryo UI" panose="020B0604030504040204" pitchFamily="50" charset="-128"/>
              <a:ea typeface="Meiryo UI" panose="020B0604030504040204" pitchFamily="50" charset="-128"/>
            </a:endParaRPr>
          </a:p>
          <a:p>
            <a:pPr defTabSz="685800"/>
            <a:r>
              <a:rPr kumimoji="1" lang="ja-JP" altLang="en-US" sz="1050" dirty="0">
                <a:solidFill>
                  <a:prstClr val="black"/>
                </a:solidFill>
                <a:latin typeface="Meiryo UI" panose="020B0604030504040204" pitchFamily="50" charset="-128"/>
                <a:ea typeface="Meiryo UI" panose="020B0604030504040204" pitchFamily="50" charset="-128"/>
              </a:rPr>
              <a:t>（出展）環境省「生態系サービスへの支払い（</a:t>
            </a:r>
            <a:r>
              <a:rPr kumimoji="1" lang="en-US" altLang="ja-JP" sz="1050" dirty="0">
                <a:solidFill>
                  <a:prstClr val="black"/>
                </a:solidFill>
                <a:latin typeface="Meiryo UI" panose="020B0604030504040204" pitchFamily="50" charset="-128"/>
                <a:ea typeface="Meiryo UI" panose="020B0604030504040204" pitchFamily="50" charset="-128"/>
              </a:rPr>
              <a:t>PES</a:t>
            </a:r>
            <a:r>
              <a:rPr kumimoji="1" lang="ja-JP" altLang="en-US" sz="1050" dirty="0">
                <a:solidFill>
                  <a:prstClr val="black"/>
                </a:solidFill>
                <a:latin typeface="Meiryo UI" panose="020B0604030504040204" pitchFamily="50" charset="-128"/>
                <a:ea typeface="Meiryo UI" panose="020B0604030504040204" pitchFamily="50" charset="-128"/>
              </a:rPr>
              <a:t>）」「高知県の森林環境税事業の仕組み」より</a:t>
            </a:r>
            <a:endParaRPr kumimoji="1" lang="ja-JP" altLang="en-US" sz="1350" dirty="0">
              <a:solidFill>
                <a:prstClr val="black"/>
              </a:solidFill>
              <a:latin typeface="游ゴシック" panose="020F0502020204030204"/>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3B6D9178-D00C-4B11-A170-82A4DA339D50}"/>
              </a:ext>
            </a:extLst>
          </p:cNvPr>
          <p:cNvSpPr txBox="1"/>
          <p:nvPr/>
        </p:nvSpPr>
        <p:spPr>
          <a:xfrm>
            <a:off x="4572000" y="1464090"/>
            <a:ext cx="4281148" cy="3624069"/>
          </a:xfrm>
          <a:prstGeom prst="rect">
            <a:avLst/>
          </a:prstGeom>
          <a:noFill/>
        </p:spPr>
        <p:txBody>
          <a:bodyPr wrap="square" rtlCol="0">
            <a:spAutoFit/>
          </a:bodyPr>
          <a:lstStyle/>
          <a:p>
            <a:pPr defTabSz="685800"/>
            <a:r>
              <a:rPr kumimoji="1" lang="ja-JP" altLang="en-US" sz="1350" dirty="0">
                <a:solidFill>
                  <a:prstClr val="black"/>
                </a:solidFill>
                <a:latin typeface="Meiryo UI" panose="020B0604030504040204" pitchFamily="50" charset="-128"/>
                <a:ea typeface="Meiryo UI" panose="020B0604030504040204" pitchFamily="50" charset="-128"/>
              </a:rPr>
              <a:t>観光客には、高知県の食と自然は高知県の魅力として定着。しかし、自然資源も単なる消費の対象になっていないか？</a:t>
            </a:r>
            <a:endParaRPr kumimoji="1" lang="en-US" altLang="ja-JP" sz="1350" dirty="0">
              <a:solidFill>
                <a:prstClr val="black"/>
              </a:solidFill>
              <a:latin typeface="Meiryo UI" panose="020B0604030504040204" pitchFamily="50" charset="-128"/>
              <a:ea typeface="Meiryo UI" panose="020B0604030504040204" pitchFamily="50" charset="-128"/>
            </a:endParaRPr>
          </a:p>
          <a:p>
            <a:pPr defTabSz="685800"/>
            <a:endParaRPr kumimoji="1" lang="en-US" altLang="ja-JP" sz="1350" dirty="0">
              <a:solidFill>
                <a:prstClr val="black"/>
              </a:solidFill>
              <a:latin typeface="Meiryo UI" panose="020B0604030504040204" pitchFamily="50" charset="-128"/>
              <a:ea typeface="Meiryo UI" panose="020B0604030504040204" pitchFamily="50" charset="-128"/>
            </a:endParaRPr>
          </a:p>
          <a:p>
            <a:pPr defTabSz="685800"/>
            <a:r>
              <a:rPr kumimoji="1" lang="ja-JP" altLang="en-US" sz="1350" dirty="0">
                <a:solidFill>
                  <a:prstClr val="black"/>
                </a:solidFill>
                <a:latin typeface="Meiryo UI" panose="020B0604030504040204" pitchFamily="50" charset="-128"/>
                <a:ea typeface="Meiryo UI" panose="020B0604030504040204" pitchFamily="50" charset="-128"/>
              </a:rPr>
              <a:t>自然資源の維持には多くのコストがかかる。第</a:t>
            </a:r>
            <a:r>
              <a:rPr kumimoji="1" lang="en-US" altLang="ja-JP" sz="1350" dirty="0">
                <a:solidFill>
                  <a:prstClr val="black"/>
                </a:solidFill>
                <a:latin typeface="Meiryo UI" panose="020B0604030504040204" pitchFamily="50" charset="-128"/>
                <a:ea typeface="Meiryo UI" panose="020B0604030504040204" pitchFamily="50" charset="-128"/>
              </a:rPr>
              <a:t>1</a:t>
            </a:r>
            <a:r>
              <a:rPr kumimoji="1" lang="ja-JP" altLang="en-US" sz="1350" dirty="0">
                <a:solidFill>
                  <a:prstClr val="black"/>
                </a:solidFill>
                <a:latin typeface="Meiryo UI" panose="020B0604030504040204" pitchFamily="50" charset="-128"/>
                <a:ea typeface="Meiryo UI" panose="020B0604030504040204" pitchFamily="50" charset="-128"/>
              </a:rPr>
              <a:t>次産業従事者の方々や中山間地域在住者の方々、ボランティアの方々の有償無償の活動がないと単なる自然に戻ってしまう。</a:t>
            </a:r>
            <a:endParaRPr kumimoji="1" lang="en-US" altLang="ja-JP" sz="1350" dirty="0">
              <a:solidFill>
                <a:prstClr val="black"/>
              </a:solidFill>
              <a:latin typeface="Meiryo UI" panose="020B0604030504040204" pitchFamily="50" charset="-128"/>
              <a:ea typeface="Meiryo UI" panose="020B0604030504040204" pitchFamily="50" charset="-128"/>
            </a:endParaRPr>
          </a:p>
          <a:p>
            <a:pPr defTabSz="685800"/>
            <a:endParaRPr kumimoji="1" lang="en-US" altLang="ja-JP" sz="1350" dirty="0">
              <a:solidFill>
                <a:prstClr val="black"/>
              </a:solidFill>
              <a:latin typeface="Meiryo UI" panose="020B0604030504040204" pitchFamily="50" charset="-128"/>
              <a:ea typeface="Meiryo UI" panose="020B0604030504040204" pitchFamily="50" charset="-128"/>
            </a:endParaRPr>
          </a:p>
          <a:p>
            <a:pPr defTabSz="685800"/>
            <a:r>
              <a:rPr kumimoji="1" lang="ja-JP" altLang="en-US" sz="1350" dirty="0">
                <a:solidFill>
                  <a:prstClr val="black"/>
                </a:solidFill>
                <a:latin typeface="Meiryo UI" panose="020B0604030504040204" pitchFamily="50" charset="-128"/>
                <a:ea typeface="Meiryo UI" panose="020B0604030504040204" pitchFamily="50" charset="-128"/>
              </a:rPr>
              <a:t>自然と経済と社会をつなぐシステムが必要。経済活動を優先することで、環境が壊れるのではなく、より良くできるエコツーリズムの仕組みが世界各地で生まれている。</a:t>
            </a:r>
            <a:endParaRPr kumimoji="1" lang="en-US" altLang="ja-JP" sz="1350" dirty="0">
              <a:solidFill>
                <a:prstClr val="black"/>
              </a:solidFill>
              <a:latin typeface="Meiryo UI" panose="020B0604030504040204" pitchFamily="50" charset="-128"/>
              <a:ea typeface="Meiryo UI" panose="020B0604030504040204" pitchFamily="50" charset="-128"/>
            </a:endParaRPr>
          </a:p>
          <a:p>
            <a:pPr defTabSz="685800"/>
            <a:endParaRPr kumimoji="1" lang="en-US" altLang="ja-JP" sz="1350" dirty="0">
              <a:solidFill>
                <a:prstClr val="black"/>
              </a:solidFill>
              <a:latin typeface="Meiryo UI" panose="020B0604030504040204" pitchFamily="50" charset="-128"/>
              <a:ea typeface="Meiryo UI" panose="020B0604030504040204" pitchFamily="50" charset="-128"/>
            </a:endParaRPr>
          </a:p>
          <a:p>
            <a:pPr defTabSz="685800"/>
            <a:r>
              <a:rPr kumimoji="1" lang="ja-JP" altLang="en-US" sz="1350" dirty="0">
                <a:solidFill>
                  <a:prstClr val="black"/>
                </a:solidFill>
                <a:latin typeface="Meiryo UI" panose="020B0604030504040204" pitchFamily="50" charset="-128"/>
                <a:ea typeface="Meiryo UI" panose="020B0604030504040204" pitchFamily="50" charset="-128"/>
              </a:rPr>
              <a:t>環境</a:t>
            </a:r>
            <a:r>
              <a:rPr kumimoji="1" lang="en-US" altLang="ja-JP" sz="1350" dirty="0" err="1">
                <a:solidFill>
                  <a:prstClr val="black"/>
                </a:solidFill>
                <a:latin typeface="Meiryo UI" panose="020B0604030504040204" pitchFamily="50" charset="-128"/>
                <a:ea typeface="Meiryo UI" panose="020B0604030504040204" pitchFamily="50" charset="-128"/>
              </a:rPr>
              <a:t>v.s</a:t>
            </a:r>
            <a:r>
              <a:rPr kumimoji="1" lang="en-US" altLang="ja-JP" sz="1350" dirty="0">
                <a:solidFill>
                  <a:prstClr val="black"/>
                </a:solidFill>
                <a:latin typeface="Meiryo UI" panose="020B0604030504040204" pitchFamily="50" charset="-128"/>
                <a:ea typeface="Meiryo UI" panose="020B0604030504040204" pitchFamily="50" charset="-128"/>
              </a:rPr>
              <a:t>.</a:t>
            </a:r>
            <a:r>
              <a:rPr kumimoji="1" lang="ja-JP" altLang="en-US" sz="1350" dirty="0">
                <a:solidFill>
                  <a:prstClr val="black"/>
                </a:solidFill>
                <a:latin typeface="Meiryo UI" panose="020B0604030504040204" pitchFamily="50" charset="-128"/>
                <a:ea typeface="Meiryo UI" panose="020B0604030504040204" pitchFamily="50" charset="-128"/>
              </a:rPr>
              <a:t>経済で社会が分断されるのではなく、観光を通じてつながりが生まれ相乗効果が生まれていく、高知型エコツーリズムの仕組みを実現していく。</a:t>
            </a:r>
            <a:endParaRPr kumimoji="1" lang="en-US" altLang="ja-JP" sz="1350" dirty="0">
              <a:solidFill>
                <a:prstClr val="black"/>
              </a:solidFill>
              <a:latin typeface="Meiryo UI" panose="020B0604030504040204" pitchFamily="50" charset="-128"/>
              <a:ea typeface="Meiryo UI" panose="020B0604030504040204" pitchFamily="50" charset="-128"/>
            </a:endParaRPr>
          </a:p>
          <a:p>
            <a:pPr defTabSz="685800"/>
            <a:endParaRPr kumimoji="1" lang="en-US" altLang="ja-JP" sz="1350" dirty="0">
              <a:solidFill>
                <a:prstClr val="black"/>
              </a:solidFill>
              <a:latin typeface="Meiryo UI" panose="020B0604030504040204" pitchFamily="50" charset="-128"/>
              <a:ea typeface="Meiryo UI" panose="020B0604030504040204" pitchFamily="50" charset="-128"/>
            </a:endParaRPr>
          </a:p>
          <a:p>
            <a:pPr defTabSz="685800"/>
            <a:r>
              <a:rPr kumimoji="1" lang="en-US" altLang="ja-JP" sz="1350" dirty="0">
                <a:solidFill>
                  <a:prstClr val="black"/>
                </a:solidFill>
                <a:latin typeface="Meiryo UI" panose="020B0604030504040204" pitchFamily="50" charset="-128"/>
                <a:ea typeface="Meiryo UI" panose="020B0604030504040204" pitchFamily="50" charset="-128"/>
              </a:rPr>
              <a:t>PES</a:t>
            </a:r>
            <a:r>
              <a:rPr kumimoji="1" lang="ja-JP" altLang="en-US" sz="1350" dirty="0" err="1">
                <a:solidFill>
                  <a:prstClr val="black"/>
                </a:solidFill>
                <a:latin typeface="Meiryo UI" panose="020B0604030504040204" pitchFamily="50" charset="-128"/>
                <a:ea typeface="Meiryo UI" panose="020B0604030504040204" pitchFamily="50" charset="-128"/>
              </a:rPr>
              <a:t>、</a:t>
            </a:r>
            <a:r>
              <a:rPr kumimoji="1" lang="ja-JP" altLang="en-US" sz="1350" dirty="0">
                <a:solidFill>
                  <a:prstClr val="black"/>
                </a:solidFill>
                <a:latin typeface="Meiryo UI" panose="020B0604030504040204" pitchFamily="50" charset="-128"/>
                <a:ea typeface="Meiryo UI" panose="020B0604030504040204" pitchFamily="50" charset="-128"/>
              </a:rPr>
              <a:t>ネイチャーポジティブ、</a:t>
            </a:r>
            <a:r>
              <a:rPr kumimoji="1" lang="en-US" altLang="ja-JP" sz="1350" dirty="0">
                <a:solidFill>
                  <a:prstClr val="black"/>
                </a:solidFill>
                <a:latin typeface="Meiryo UI" panose="020B0604030504040204" pitchFamily="50" charset="-128"/>
                <a:ea typeface="Meiryo UI" panose="020B0604030504040204" pitchFamily="50" charset="-128"/>
              </a:rPr>
              <a:t>30by30</a:t>
            </a:r>
            <a:r>
              <a:rPr kumimoji="1" lang="ja-JP" altLang="en-US" sz="1350" dirty="0">
                <a:solidFill>
                  <a:prstClr val="black"/>
                </a:solidFill>
                <a:latin typeface="Meiryo UI" panose="020B0604030504040204" pitchFamily="50" charset="-128"/>
                <a:ea typeface="Meiryo UI" panose="020B0604030504040204" pitchFamily="50" charset="-128"/>
              </a:rPr>
              <a:t>など世界に先駆けて標準装備</a:t>
            </a:r>
          </a:p>
        </p:txBody>
      </p:sp>
      <p:sp>
        <p:nvSpPr>
          <p:cNvPr id="11" name="タイトル 1">
            <a:extLst>
              <a:ext uri="{FF2B5EF4-FFF2-40B4-BE49-F238E27FC236}">
                <a16:creationId xmlns:a16="http://schemas.microsoft.com/office/drawing/2014/main" id="{16E51748-5CE2-4F77-BBF3-09E851D392AE}"/>
              </a:ext>
            </a:extLst>
          </p:cNvPr>
          <p:cNvSpPr txBox="1">
            <a:spLocks/>
          </p:cNvSpPr>
          <p:nvPr/>
        </p:nvSpPr>
        <p:spPr>
          <a:xfrm>
            <a:off x="0" y="0"/>
            <a:ext cx="9131424" cy="5486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2400">
                <a:latin typeface="Meiryo UI" panose="020B0604030504040204" pitchFamily="50" charset="-128"/>
                <a:ea typeface="Meiryo UI" panose="020B0604030504040204" pitchFamily="50" charset="-128"/>
                <a:cs typeface="Meiryo UI" panose="020B0604030504040204" pitchFamily="50" charset="-128"/>
              </a:rPr>
              <a:t>（３）環境：「地域資源の持続可能な活用」こそが循環の源泉</a:t>
            </a:r>
            <a:endParaRPr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6285720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31424" cy="548680"/>
          </a:xfrm>
        </p:spPr>
        <p:txBody>
          <a:bodyPr>
            <a:noAutofit/>
          </a:bodyPr>
          <a:lstStyle/>
          <a:p>
            <a:r>
              <a:rPr lang="ja-JP" altLang="en-US" sz="2400" dirty="0">
                <a:latin typeface="Meiryo UI" panose="020B0604030504040204" pitchFamily="50" charset="-128"/>
                <a:ea typeface="Meiryo UI" panose="020B0604030504040204" pitchFamily="50" charset="-128"/>
                <a:cs typeface="Meiryo UI" panose="020B0604030504040204" pitchFamily="50" charset="-128"/>
              </a:rPr>
              <a:t>（４）教育：地域に根ざし、経済とつながる人材の育成</a:t>
            </a:r>
            <a:endParaRPr kumimoji="1"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E3FF617E-7C14-4FD4-99A9-A467C4DB45DC}" type="slidenum">
              <a:rPr kumimoji="1" lang="ja-JP" altLang="en-US" smtClean="0"/>
              <a:t>71</a:t>
            </a:fld>
            <a:endParaRPr kumimoji="1" lang="ja-JP" altLang="en-US"/>
          </a:p>
        </p:txBody>
      </p:sp>
      <p:pic>
        <p:nvPicPr>
          <p:cNvPr id="5" name="コンテンツ プレースホルダー 6">
            <a:extLst>
              <a:ext uri="{FF2B5EF4-FFF2-40B4-BE49-F238E27FC236}">
                <a16:creationId xmlns:a16="http://schemas.microsoft.com/office/drawing/2014/main" id="{AA63F5E3-F4C5-4B62-BFE1-889FB65187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622" y="636657"/>
            <a:ext cx="7787867" cy="5494226"/>
          </a:xfrm>
          <a:prstGeom prst="rect">
            <a:avLst/>
          </a:prstGeom>
        </p:spPr>
      </p:pic>
    </p:spTree>
    <p:extLst>
      <p:ext uri="{BB962C8B-B14F-4D97-AF65-F5344CB8AC3E}">
        <p14:creationId xmlns:p14="http://schemas.microsoft.com/office/powerpoint/2010/main" val="39025712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262240EC-60C9-4DDF-976F-87FFD8CED4C7}"/>
              </a:ext>
            </a:extLst>
          </p:cNvPr>
          <p:cNvSpPr>
            <a:spLocks noGrp="1"/>
          </p:cNvSpPr>
          <p:nvPr>
            <p:ph type="title"/>
          </p:nvPr>
        </p:nvSpPr>
        <p:spPr>
          <a:xfrm>
            <a:off x="0" y="0"/>
            <a:ext cx="9144000" cy="416378"/>
          </a:xfrm>
        </p:spPr>
        <p:txBody>
          <a:bodyPr>
            <a:noAutofit/>
          </a:bodyPr>
          <a:lstStyle/>
          <a:p>
            <a:r>
              <a:rPr lang="ja-JP" altLang="en-US" sz="2400" dirty="0">
                <a:latin typeface="Meiryo UI" panose="020B0604030504040204" pitchFamily="50" charset="-128"/>
                <a:ea typeface="Meiryo UI" panose="020B0604030504040204" pitchFamily="50" charset="-128"/>
              </a:rPr>
              <a:t>■</a:t>
            </a:r>
            <a:r>
              <a:rPr lang="en-US" altLang="ja-JP" sz="2400" dirty="0">
                <a:latin typeface="Meiryo UI" panose="020B0604030504040204" pitchFamily="50" charset="-128"/>
                <a:ea typeface="Meiryo UI" panose="020B0604030504040204" pitchFamily="50" charset="-128"/>
              </a:rPr>
              <a:t>10</a:t>
            </a:r>
            <a:r>
              <a:rPr lang="ja-JP" altLang="en-US" sz="2400" dirty="0">
                <a:latin typeface="Meiryo UI" panose="020B0604030504040204" pitchFamily="50" charset="-128"/>
                <a:ea typeface="Meiryo UI" panose="020B0604030504040204" pitchFamily="50" charset="-128"/>
              </a:rPr>
              <a:t>年間の実習の成果から：学生の役割</a:t>
            </a:r>
          </a:p>
        </p:txBody>
      </p:sp>
      <p:sp>
        <p:nvSpPr>
          <p:cNvPr id="12" name="スライド番号プレースホルダー 11">
            <a:extLst>
              <a:ext uri="{FF2B5EF4-FFF2-40B4-BE49-F238E27FC236}">
                <a16:creationId xmlns:a16="http://schemas.microsoft.com/office/drawing/2014/main" id="{D6C560AF-9616-4734-A4EA-EF9F2519BFAA}"/>
              </a:ext>
            </a:extLst>
          </p:cNvPr>
          <p:cNvSpPr>
            <a:spLocks noGrp="1"/>
          </p:cNvSpPr>
          <p:nvPr>
            <p:ph type="sldNum" sz="quarter" idx="12"/>
          </p:nvPr>
        </p:nvSpPr>
        <p:spPr/>
        <p:txBody>
          <a:bodyPr/>
          <a:lstStyle/>
          <a:p>
            <a:fld id="{2BD15009-FD82-4757-B22E-732E043B2BCC}" type="slidenum">
              <a:rPr kumimoji="1" lang="ja-JP" altLang="en-US" smtClean="0"/>
              <a:t>72</a:t>
            </a:fld>
            <a:endParaRPr kumimoji="1" lang="ja-JP" altLang="en-US"/>
          </a:p>
        </p:txBody>
      </p:sp>
      <p:sp>
        <p:nvSpPr>
          <p:cNvPr id="3" name="コンテンツ プレースホルダー 2">
            <a:extLst>
              <a:ext uri="{FF2B5EF4-FFF2-40B4-BE49-F238E27FC236}">
                <a16:creationId xmlns:a16="http://schemas.microsoft.com/office/drawing/2014/main" id="{F8770D54-944F-45B6-806C-E787CF74C169}"/>
              </a:ext>
            </a:extLst>
          </p:cNvPr>
          <p:cNvSpPr>
            <a:spLocks noGrp="1"/>
          </p:cNvSpPr>
          <p:nvPr>
            <p:ph idx="1"/>
          </p:nvPr>
        </p:nvSpPr>
        <p:spPr>
          <a:xfrm>
            <a:off x="240847" y="663879"/>
            <a:ext cx="4249511" cy="5692472"/>
          </a:xfrm>
        </p:spPr>
        <p:txBody>
          <a:bodyPr>
            <a:normAutofit/>
          </a:bodyPr>
          <a:lstStyle/>
          <a:p>
            <a:pPr marL="0" indent="0">
              <a:lnSpc>
                <a:spcPct val="100000"/>
              </a:lnSpc>
              <a:buNone/>
            </a:pPr>
            <a:r>
              <a:rPr lang="en-US" altLang="ja-JP" sz="1800" b="1" dirty="0">
                <a:latin typeface="Meiryo UI" panose="020B0604030504040204" pitchFamily="50" charset="-128"/>
                <a:ea typeface="Meiryo UI" panose="020B0604030504040204" pitchFamily="50" charset="-128"/>
              </a:rPr>
              <a:t>1.</a:t>
            </a:r>
            <a:r>
              <a:rPr lang="ja-JP" altLang="en-US" sz="1800" b="1" dirty="0">
                <a:latin typeface="Meiryo UI" panose="020B0604030504040204" pitchFamily="50" charset="-128"/>
                <a:ea typeface="Meiryo UI" panose="020B0604030504040204" pitchFamily="50" charset="-128"/>
              </a:rPr>
              <a:t> 地域課題の“翻訳者”としての役割</a:t>
            </a:r>
            <a:endParaRPr lang="en-US" altLang="ja-JP" sz="1800" b="1" dirty="0">
              <a:latin typeface="Meiryo UI" panose="020B0604030504040204" pitchFamily="50" charset="-128"/>
              <a:ea typeface="Meiryo UI" panose="020B0604030504040204" pitchFamily="50" charset="-128"/>
            </a:endParaRPr>
          </a:p>
          <a:p>
            <a:pPr>
              <a:lnSpc>
                <a:spcPct val="100000"/>
              </a:lnSpc>
            </a:pPr>
            <a:r>
              <a:rPr lang="ja-JP" altLang="en-US" sz="1600" dirty="0">
                <a:latin typeface="Meiryo UI" panose="020B0604030504040204" pitchFamily="50" charset="-128"/>
                <a:ea typeface="Meiryo UI" panose="020B0604030504040204" pitchFamily="50" charset="-128"/>
              </a:rPr>
              <a:t>地域の「当たり前」や「困りごと」を外部の視点から言語化し、他者と共有可能な課題として提示。</a:t>
            </a:r>
            <a:endParaRPr lang="en-US" altLang="ja-JP" sz="1600" dirty="0">
              <a:latin typeface="Meiryo UI" panose="020B0604030504040204" pitchFamily="50" charset="-128"/>
              <a:ea typeface="Meiryo UI" panose="020B0604030504040204" pitchFamily="50" charset="-128"/>
            </a:endParaRPr>
          </a:p>
          <a:p>
            <a:pPr marL="0" indent="0">
              <a:lnSpc>
                <a:spcPct val="100000"/>
              </a:lnSpc>
              <a:buNone/>
            </a:pPr>
            <a:r>
              <a:rPr lang="ja-JP" altLang="en-US" sz="1600" dirty="0">
                <a:latin typeface="Meiryo UI" panose="020B0604030504040204" pitchFamily="50" charset="-128"/>
                <a:ea typeface="Meiryo UI" panose="020B0604030504040204" pitchFamily="50" charset="-128"/>
              </a:rPr>
              <a:t>例：高齢者の「集まる場所がない」という声を、「交流機会の不足による社会的孤立」と再定義するなど。</a:t>
            </a:r>
            <a:endParaRPr lang="en-US" altLang="ja-JP" sz="1600" dirty="0">
              <a:latin typeface="Meiryo UI" panose="020B0604030504040204" pitchFamily="50" charset="-128"/>
              <a:ea typeface="Meiryo UI" panose="020B0604030504040204" pitchFamily="50" charset="-128"/>
            </a:endParaRPr>
          </a:p>
          <a:p>
            <a:pPr marL="0" indent="0">
              <a:lnSpc>
                <a:spcPct val="100000"/>
              </a:lnSpc>
              <a:buNone/>
            </a:pPr>
            <a:r>
              <a:rPr lang="en-US" altLang="ja-JP" sz="1800" b="1" dirty="0">
                <a:latin typeface="Meiryo UI" panose="020B0604030504040204" pitchFamily="50" charset="-128"/>
                <a:ea typeface="Meiryo UI" panose="020B0604030504040204" pitchFamily="50" charset="-128"/>
              </a:rPr>
              <a:t>2. </a:t>
            </a:r>
            <a:r>
              <a:rPr lang="ja-JP" altLang="en-US" sz="1800" b="1" dirty="0">
                <a:latin typeface="Meiryo UI" panose="020B0604030504040204" pitchFamily="50" charset="-128"/>
                <a:ea typeface="Meiryo UI" panose="020B0604030504040204" pitchFamily="50" charset="-128"/>
              </a:rPr>
              <a:t>協働の“媒介者”としての役割</a:t>
            </a:r>
            <a:endParaRPr lang="en-US" altLang="ja-JP" sz="1800" b="1" dirty="0">
              <a:latin typeface="Meiryo UI" panose="020B0604030504040204" pitchFamily="50" charset="-128"/>
              <a:ea typeface="Meiryo UI" panose="020B0604030504040204" pitchFamily="50" charset="-128"/>
            </a:endParaRPr>
          </a:p>
          <a:p>
            <a:pPr>
              <a:lnSpc>
                <a:spcPct val="100000"/>
              </a:lnSpc>
            </a:pPr>
            <a:r>
              <a:rPr lang="ja-JP" altLang="en-US" sz="1600" dirty="0">
                <a:latin typeface="Meiryo UI" panose="020B0604030504040204" pitchFamily="50" charset="-128"/>
                <a:ea typeface="Meiryo UI" panose="020B0604030504040204" pitchFamily="50" charset="-128"/>
              </a:rPr>
              <a:t>行政・</a:t>
            </a:r>
            <a:r>
              <a:rPr lang="en-US" altLang="ja-JP" sz="1600" dirty="0">
                <a:latin typeface="Meiryo UI" panose="020B0604030504040204" pitchFamily="50" charset="-128"/>
                <a:ea typeface="Meiryo UI" panose="020B0604030504040204" pitchFamily="50" charset="-128"/>
              </a:rPr>
              <a:t>NPO</a:t>
            </a:r>
            <a:r>
              <a:rPr lang="ja-JP" altLang="en-US" sz="1600" dirty="0">
                <a:latin typeface="Meiryo UI" panose="020B0604030504040204" pitchFamily="50" charset="-128"/>
                <a:ea typeface="Meiryo UI" panose="020B0604030504040204" pitchFamily="50" charset="-128"/>
              </a:rPr>
              <a:t>・企業・地域住民など多様な主体の橋渡しを行い、共通のゴールに向けて調整するファシリテーター的存在。</a:t>
            </a:r>
            <a:endParaRPr lang="en-US" altLang="ja-JP" sz="1600" dirty="0">
              <a:latin typeface="Meiryo UI" panose="020B0604030504040204" pitchFamily="50" charset="-128"/>
              <a:ea typeface="Meiryo UI" panose="020B0604030504040204" pitchFamily="50" charset="-128"/>
            </a:endParaRPr>
          </a:p>
          <a:p>
            <a:pPr>
              <a:lnSpc>
                <a:spcPct val="100000"/>
              </a:lnSpc>
            </a:pPr>
            <a:r>
              <a:rPr lang="ja-JP" altLang="en-US" sz="1600" dirty="0">
                <a:latin typeface="Meiryo UI" panose="020B0604030504040204" pitchFamily="50" charset="-128"/>
                <a:ea typeface="Meiryo UI" panose="020B0604030504040204" pitchFamily="50" charset="-128"/>
              </a:rPr>
              <a:t>若者らしい柔軟性や中立性が、対立回避や新しい連携構築に貢献。</a:t>
            </a:r>
            <a:endParaRPr lang="en-US" altLang="ja-JP" sz="1600" dirty="0">
              <a:latin typeface="Meiryo UI" panose="020B0604030504040204" pitchFamily="50" charset="-128"/>
              <a:ea typeface="Meiryo UI" panose="020B0604030504040204" pitchFamily="50" charset="-128"/>
            </a:endParaRPr>
          </a:p>
          <a:p>
            <a:pPr marL="0" indent="0">
              <a:lnSpc>
                <a:spcPct val="100000"/>
              </a:lnSpc>
              <a:buNone/>
            </a:pPr>
            <a:r>
              <a:rPr lang="en-US" altLang="ja-JP" sz="1800" b="1" dirty="0">
                <a:latin typeface="Meiryo UI" panose="020B0604030504040204" pitchFamily="50" charset="-128"/>
                <a:ea typeface="Meiryo UI" panose="020B0604030504040204" pitchFamily="50" charset="-128"/>
              </a:rPr>
              <a:t>3. </a:t>
            </a:r>
            <a:r>
              <a:rPr lang="ja-JP" altLang="en-US" sz="1800" b="1" dirty="0">
                <a:latin typeface="Meiryo UI" panose="020B0604030504040204" pitchFamily="50" charset="-128"/>
                <a:ea typeface="Meiryo UI" panose="020B0604030504040204" pitchFamily="50" charset="-128"/>
              </a:rPr>
              <a:t>地域への“問いかけ人”としての役割</a:t>
            </a:r>
            <a:endParaRPr lang="en-US" altLang="ja-JP" sz="1800" b="1" dirty="0">
              <a:latin typeface="Meiryo UI" panose="020B0604030504040204" pitchFamily="50" charset="-128"/>
              <a:ea typeface="Meiryo UI" panose="020B0604030504040204" pitchFamily="50" charset="-128"/>
            </a:endParaRPr>
          </a:p>
          <a:p>
            <a:pPr>
              <a:lnSpc>
                <a:spcPct val="100000"/>
              </a:lnSpc>
            </a:pPr>
            <a:r>
              <a:rPr lang="ja-JP" altLang="en-US" sz="1600" dirty="0">
                <a:latin typeface="Meiryo UI" panose="020B0604030504040204" pitchFamily="50" charset="-128"/>
                <a:ea typeface="Meiryo UI" panose="020B0604030504040204" pitchFamily="50" charset="-128"/>
              </a:rPr>
              <a:t>「なぜこうなっているのか」「本当にこれが必要か」といった、地域が当たり前と思っている前提に疑問を投げかける存在。</a:t>
            </a:r>
            <a:endParaRPr lang="en-US" altLang="ja-JP" sz="1600" dirty="0">
              <a:latin typeface="Meiryo UI" panose="020B0604030504040204" pitchFamily="50" charset="-128"/>
              <a:ea typeface="Meiryo UI" panose="020B0604030504040204" pitchFamily="50" charset="-128"/>
            </a:endParaRPr>
          </a:p>
          <a:p>
            <a:pPr>
              <a:lnSpc>
                <a:spcPct val="100000"/>
              </a:lnSpc>
            </a:pPr>
            <a:r>
              <a:rPr lang="ja-JP" altLang="en-US" sz="1600" dirty="0">
                <a:latin typeface="Meiryo UI" panose="020B0604030504040204" pitchFamily="50" charset="-128"/>
                <a:ea typeface="Meiryo UI" panose="020B0604030504040204" pitchFamily="50" charset="-128"/>
              </a:rPr>
              <a:t>自らの学びや外部知見を通じて、地域に“内省”をもたらす。</a:t>
            </a:r>
          </a:p>
        </p:txBody>
      </p:sp>
      <p:sp>
        <p:nvSpPr>
          <p:cNvPr id="5" name="コンテンツ プレースホルダー 2">
            <a:extLst>
              <a:ext uri="{FF2B5EF4-FFF2-40B4-BE49-F238E27FC236}">
                <a16:creationId xmlns:a16="http://schemas.microsoft.com/office/drawing/2014/main" id="{F4BED847-468B-40AB-8281-F4BE7F9448BA}"/>
              </a:ext>
            </a:extLst>
          </p:cNvPr>
          <p:cNvSpPr txBox="1">
            <a:spLocks/>
          </p:cNvSpPr>
          <p:nvPr/>
        </p:nvSpPr>
        <p:spPr>
          <a:xfrm>
            <a:off x="4653644" y="663879"/>
            <a:ext cx="4249511" cy="594360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en-US" altLang="ja-JP" sz="1800" b="1" dirty="0">
                <a:latin typeface="Meiryo UI" panose="020B0604030504040204" pitchFamily="50" charset="-128"/>
                <a:ea typeface="Meiryo UI" panose="020B0604030504040204" pitchFamily="50" charset="-128"/>
              </a:rPr>
              <a:t>4. </a:t>
            </a:r>
            <a:r>
              <a:rPr lang="ja-JP" altLang="en-US" sz="1800" b="1" dirty="0">
                <a:latin typeface="Meiryo UI" panose="020B0604030504040204" pitchFamily="50" charset="-128"/>
                <a:ea typeface="Meiryo UI" panose="020B0604030504040204" pitchFamily="50" charset="-128"/>
              </a:rPr>
              <a:t>新たな価値の“創発者”としての役割</a:t>
            </a:r>
            <a:endParaRPr lang="en-US" altLang="ja-JP" sz="1800" b="1" dirty="0">
              <a:latin typeface="Meiryo UI" panose="020B0604030504040204" pitchFamily="50" charset="-128"/>
              <a:ea typeface="Meiryo UI" panose="020B0604030504040204" pitchFamily="50" charset="-128"/>
            </a:endParaRPr>
          </a:p>
          <a:p>
            <a:pPr>
              <a:lnSpc>
                <a:spcPct val="100000"/>
              </a:lnSpc>
            </a:pPr>
            <a:r>
              <a:rPr lang="ja-JP" altLang="en-US" sz="1600" dirty="0">
                <a:latin typeface="Meiryo UI" panose="020B0604030504040204" pitchFamily="50" charset="-128"/>
                <a:ea typeface="Meiryo UI" panose="020B0604030504040204" pitchFamily="50" charset="-128"/>
              </a:rPr>
              <a:t>地域資源を活かした商品開発やイベント企画、デジタル技術の活用など、既存にない切り口で新たな可能性を提示。</a:t>
            </a:r>
            <a:endParaRPr lang="en-US" altLang="ja-JP" sz="1600" dirty="0">
              <a:latin typeface="Meiryo UI" panose="020B0604030504040204" pitchFamily="50" charset="-128"/>
              <a:ea typeface="Meiryo UI" panose="020B0604030504040204" pitchFamily="50" charset="-128"/>
            </a:endParaRPr>
          </a:p>
          <a:p>
            <a:pPr>
              <a:lnSpc>
                <a:spcPct val="100000"/>
              </a:lnSpc>
            </a:pPr>
            <a:r>
              <a:rPr lang="ja-JP" altLang="en-US" sz="1600" dirty="0">
                <a:latin typeface="Meiryo UI" panose="020B0604030504040204" pitchFamily="50" charset="-128"/>
                <a:ea typeface="Meiryo UI" panose="020B0604030504040204" pitchFamily="50" charset="-128"/>
              </a:rPr>
              <a:t>起業的行動やソーシャルビジネスの立ち上げにも関与可能。</a:t>
            </a:r>
            <a:endParaRPr lang="en-US" altLang="ja-JP" sz="1600" dirty="0">
              <a:latin typeface="Meiryo UI" panose="020B0604030504040204" pitchFamily="50" charset="-128"/>
              <a:ea typeface="Meiryo UI" panose="020B0604030504040204" pitchFamily="50" charset="-128"/>
            </a:endParaRPr>
          </a:p>
          <a:p>
            <a:pPr marL="0" indent="0">
              <a:lnSpc>
                <a:spcPct val="100000"/>
              </a:lnSpc>
              <a:buNone/>
            </a:pPr>
            <a:r>
              <a:rPr lang="en-US" altLang="ja-JP" sz="1800" b="1" dirty="0">
                <a:latin typeface="Meiryo UI" panose="020B0604030504040204" pitchFamily="50" charset="-128"/>
                <a:ea typeface="Meiryo UI" panose="020B0604030504040204" pitchFamily="50" charset="-128"/>
              </a:rPr>
              <a:t>5. “</a:t>
            </a:r>
            <a:r>
              <a:rPr lang="ja-JP" altLang="en-US" sz="1800" b="1" dirty="0">
                <a:latin typeface="Meiryo UI" panose="020B0604030504040204" pitchFamily="50" charset="-128"/>
                <a:ea typeface="Meiryo UI" panose="020B0604030504040204" pitchFamily="50" charset="-128"/>
              </a:rPr>
              <a:t>未来世代”の視点を持ち込む役割</a:t>
            </a:r>
            <a:endParaRPr lang="en-US" altLang="ja-JP" sz="1800" b="1" dirty="0">
              <a:latin typeface="Meiryo UI" panose="020B0604030504040204" pitchFamily="50" charset="-128"/>
              <a:ea typeface="Meiryo UI" panose="020B0604030504040204" pitchFamily="50" charset="-128"/>
            </a:endParaRPr>
          </a:p>
          <a:p>
            <a:pPr>
              <a:lnSpc>
                <a:spcPct val="100000"/>
              </a:lnSpc>
            </a:pPr>
            <a:r>
              <a:rPr lang="ja-JP" altLang="en-US" sz="1600" dirty="0">
                <a:latin typeface="Meiryo UI" panose="020B0604030504040204" pitchFamily="50" charset="-128"/>
                <a:ea typeface="Meiryo UI" panose="020B0604030504040204" pitchFamily="50" charset="-128"/>
              </a:rPr>
              <a:t>高齢化が進む地域において、「未来にこの地域で暮らす若者」としての意見や希望を提示することで、地域の将来像を共に考える機会を創出。</a:t>
            </a:r>
            <a:endParaRPr lang="en-US" altLang="ja-JP" sz="1600" dirty="0">
              <a:latin typeface="Meiryo UI" panose="020B0604030504040204" pitchFamily="50" charset="-128"/>
              <a:ea typeface="Meiryo UI" panose="020B0604030504040204" pitchFamily="50" charset="-128"/>
            </a:endParaRPr>
          </a:p>
          <a:p>
            <a:pPr marL="0" indent="0">
              <a:lnSpc>
                <a:spcPct val="100000"/>
              </a:lnSpc>
              <a:buNone/>
            </a:pPr>
            <a:r>
              <a:rPr lang="en-US" altLang="ja-JP" sz="1800" b="1" dirty="0">
                <a:latin typeface="Meiryo UI" panose="020B0604030504040204" pitchFamily="50" charset="-128"/>
                <a:ea typeface="Meiryo UI" panose="020B0604030504040204" pitchFamily="50" charset="-128"/>
              </a:rPr>
              <a:t>6. </a:t>
            </a:r>
            <a:r>
              <a:rPr lang="ja-JP" altLang="en-US" sz="1800" b="1" dirty="0">
                <a:latin typeface="Meiryo UI" panose="020B0604030504040204" pitchFamily="50" charset="-128"/>
                <a:ea typeface="Meiryo UI" panose="020B0604030504040204" pitchFamily="50" charset="-128"/>
              </a:rPr>
              <a:t>自己形成と地域貢献の“二重螺旋”としての役割</a:t>
            </a:r>
            <a:endParaRPr lang="en-US" altLang="ja-JP" sz="1800" b="1" dirty="0">
              <a:latin typeface="Meiryo UI" panose="020B0604030504040204" pitchFamily="50" charset="-128"/>
              <a:ea typeface="Meiryo UI" panose="020B0604030504040204" pitchFamily="50" charset="-128"/>
            </a:endParaRPr>
          </a:p>
          <a:p>
            <a:pPr>
              <a:lnSpc>
                <a:spcPct val="100000"/>
              </a:lnSpc>
            </a:pPr>
            <a:r>
              <a:rPr lang="ja-JP" altLang="en-US" sz="1600" dirty="0">
                <a:latin typeface="Meiryo UI" panose="020B0604030504040204" pitchFamily="50" charset="-128"/>
                <a:ea typeface="Meiryo UI" panose="020B0604030504040204" pitchFamily="50" charset="-128"/>
              </a:rPr>
              <a:t>地域での実践活動を通じて、学生自身も「実践力」「共感力」「企画力」「やり抜く力」を育成。</a:t>
            </a:r>
            <a:endParaRPr lang="en-US" altLang="ja-JP" sz="1600" dirty="0">
              <a:latin typeface="Meiryo UI" panose="020B0604030504040204" pitchFamily="50" charset="-128"/>
              <a:ea typeface="Meiryo UI" panose="020B0604030504040204" pitchFamily="50" charset="-128"/>
            </a:endParaRPr>
          </a:p>
          <a:p>
            <a:pPr>
              <a:lnSpc>
                <a:spcPct val="100000"/>
              </a:lnSpc>
            </a:pPr>
            <a:r>
              <a:rPr lang="ja-JP" altLang="en-US" sz="1600" dirty="0">
                <a:latin typeface="Meiryo UI" panose="020B0604030504040204" pitchFamily="50" charset="-128"/>
                <a:ea typeface="Meiryo UI" panose="020B0604030504040204" pitchFamily="50" charset="-128"/>
              </a:rPr>
              <a:t>学生の成長がそのまま地域の持続性向上にもつながる。</a:t>
            </a:r>
          </a:p>
        </p:txBody>
      </p:sp>
    </p:spTree>
    <p:extLst>
      <p:ext uri="{BB962C8B-B14F-4D97-AF65-F5344CB8AC3E}">
        <p14:creationId xmlns:p14="http://schemas.microsoft.com/office/powerpoint/2010/main" val="2505902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0" y="0"/>
            <a:ext cx="9144000" cy="548680"/>
          </a:xfrm>
        </p:spPr>
        <p:txBody>
          <a:bodyPr>
            <a:noAutofit/>
          </a:bodyPr>
          <a:lstStyle/>
          <a:p>
            <a:pPr algn="l"/>
            <a:r>
              <a:rPr lang="ja-JP" altLang="en-US" sz="2800" dirty="0">
                <a:latin typeface="Meiryo UI" panose="020B0604030504040204" pitchFamily="50" charset="-128"/>
                <a:ea typeface="Meiryo UI" panose="020B0604030504040204" pitchFamily="50" charset="-128"/>
                <a:cs typeface="Meiryo UI" panose="020B0604030504040204" pitchFamily="50" charset="-128"/>
              </a:rPr>
              <a:t>■環境産業の経済分析</a:t>
            </a:r>
          </a:p>
        </p:txBody>
      </p:sp>
      <p:sp>
        <p:nvSpPr>
          <p:cNvPr id="14339"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o"/>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chemeClr val="accent2"/>
              </a:buClr>
              <a:buSzPct val="75000"/>
              <a:buFont typeface="Wingdings" pitchFamily="2" charset="2"/>
              <a:buChar char="n"/>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chemeClr val="bg2"/>
              </a:buClr>
              <a:buSzPct val="65000"/>
              <a:buFont typeface="Wingdings" pitchFamily="2" charset="2"/>
              <a:buChar char="o"/>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chemeClr val="accent2"/>
              </a:buClr>
              <a:buSzPct val="75000"/>
              <a:buFont typeface="Wingdings" pitchFamily="2" charset="2"/>
              <a:buChar char="n"/>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9pPr>
          </a:lstStyle>
          <a:p>
            <a:pPr eaLnBrk="1" hangingPunct="1">
              <a:spcBef>
                <a:spcPct val="0"/>
              </a:spcBef>
              <a:buClrTx/>
              <a:buSzTx/>
              <a:buFontTx/>
              <a:buNone/>
            </a:pPr>
            <a:fld id="{29071E54-1494-482B-83A0-FEC4F1B9606F}" type="slidenum">
              <a:rPr kumimoji="0" lang="en-US" altLang="ja-JP" sz="1000" smtClean="0">
                <a:latin typeface="Arial" charset="0"/>
              </a:rPr>
              <a:pPr eaLnBrk="1" hangingPunct="1">
                <a:spcBef>
                  <a:spcPct val="0"/>
                </a:spcBef>
                <a:buClrTx/>
                <a:buSzTx/>
                <a:buFontTx/>
                <a:buNone/>
              </a:pPr>
              <a:t>8</a:t>
            </a:fld>
            <a:endParaRPr kumimoji="0" lang="en-US" altLang="ja-JP" sz="1000">
              <a:latin typeface="Arial" charset="0"/>
            </a:endParaRPr>
          </a:p>
        </p:txBody>
      </p:sp>
      <p:pic>
        <p:nvPicPr>
          <p:cNvPr id="14340" name="Picture 5" descr="C:\Users\nakazawa-lab\Documents\My Dropbox\2010年度（授業）\10経済学概論\第13回\y001.bm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52186" y="908720"/>
            <a:ext cx="5112302" cy="3600400"/>
          </a:xfrm>
          <a:noFill/>
        </p:spPr>
      </p:pic>
      <p:sp>
        <p:nvSpPr>
          <p:cNvPr id="14341" name="テキスト ボックス 5"/>
          <p:cNvSpPr txBox="1">
            <a:spLocks noChangeArrowheads="1"/>
          </p:cNvSpPr>
          <p:nvPr/>
        </p:nvSpPr>
        <p:spPr bwMode="auto">
          <a:xfrm>
            <a:off x="4632294" y="4725143"/>
            <a:ext cx="3313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0000"/>
              <a:buFont typeface="Wingdings" pitchFamily="2" charset="2"/>
              <a:buChar char="o"/>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chemeClr val="accent2"/>
              </a:buClr>
              <a:buSzPct val="75000"/>
              <a:buFont typeface="Wingdings" pitchFamily="2" charset="2"/>
              <a:buChar char="n"/>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chemeClr val="bg2"/>
              </a:buClr>
              <a:buSzPct val="65000"/>
              <a:buFont typeface="Wingdings" pitchFamily="2" charset="2"/>
              <a:buChar char="o"/>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chemeClr val="accent2"/>
              </a:buClr>
              <a:buSzPct val="75000"/>
              <a:buFont typeface="Wingdings" pitchFamily="2" charset="2"/>
              <a:buChar char="n"/>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9pPr>
          </a:lstStyle>
          <a:p>
            <a:pPr algn="ctr" eaLnBrk="1" hangingPunct="1">
              <a:spcBef>
                <a:spcPct val="0"/>
              </a:spcBef>
              <a:buClrTx/>
              <a:buSzTx/>
              <a:buFontTx/>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高知県梼原町の取り組み</a:t>
            </a:r>
          </a:p>
        </p:txBody>
      </p:sp>
      <p:pic>
        <p:nvPicPr>
          <p:cNvPr id="8" name="Picture 2" descr="C:\Users\ps224945\Desktop\img_6.png">
            <a:extLst>
              <a:ext uri="{FF2B5EF4-FFF2-40B4-BE49-F238E27FC236}">
                <a16:creationId xmlns:a16="http://schemas.microsoft.com/office/drawing/2014/main" id="{105E07AC-5062-4D28-9EB5-211B8A8E3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196752"/>
            <a:ext cx="3393929" cy="2492995"/>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5">
            <a:extLst>
              <a:ext uri="{FF2B5EF4-FFF2-40B4-BE49-F238E27FC236}">
                <a16:creationId xmlns:a16="http://schemas.microsoft.com/office/drawing/2014/main" id="{21756650-993B-4A1D-A452-BEC76820849B}"/>
              </a:ext>
            </a:extLst>
          </p:cNvPr>
          <p:cNvSpPr txBox="1">
            <a:spLocks noChangeArrowheads="1"/>
          </p:cNvSpPr>
          <p:nvPr/>
        </p:nvSpPr>
        <p:spPr bwMode="auto">
          <a:xfrm>
            <a:off x="107504" y="4077072"/>
            <a:ext cx="3600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bg2"/>
              </a:buClr>
              <a:buSzPct val="70000"/>
              <a:buFont typeface="Wingdings" pitchFamily="2" charset="2"/>
              <a:buChar char="o"/>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chemeClr val="accent2"/>
              </a:buClr>
              <a:buSzPct val="75000"/>
              <a:buFont typeface="Wingdings" pitchFamily="2" charset="2"/>
              <a:buChar char="n"/>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chemeClr val="bg2"/>
              </a:buClr>
              <a:buSzPct val="65000"/>
              <a:buFont typeface="Wingdings" pitchFamily="2" charset="2"/>
              <a:buChar char="o"/>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chemeClr val="accent2"/>
              </a:buClr>
              <a:buSzPct val="75000"/>
              <a:buFont typeface="Wingdings" pitchFamily="2" charset="2"/>
              <a:buChar char="n"/>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9pPr>
          </a:lstStyle>
          <a:p>
            <a:pPr algn="ctr" eaLnBrk="1" hangingPunct="1">
              <a:spcBef>
                <a:spcPct val="0"/>
              </a:spcBef>
              <a:buClrTx/>
              <a:buSzTx/>
              <a:buFontTx/>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財政移転に寄らない</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spcBef>
                <a:spcPct val="0"/>
              </a:spcBef>
              <a:buClrTx/>
              <a:buSzTx/>
              <a:buFontTx/>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自律的な経済システムはないのか？</a:t>
            </a:r>
          </a:p>
        </p:txBody>
      </p:sp>
      <p:sp>
        <p:nvSpPr>
          <p:cNvPr id="2" name="テキスト ボックス 1">
            <a:extLst>
              <a:ext uri="{FF2B5EF4-FFF2-40B4-BE49-F238E27FC236}">
                <a16:creationId xmlns:a16="http://schemas.microsoft.com/office/drawing/2014/main" id="{E71C79DF-660C-4D2D-94E9-495A9BA209C3}"/>
              </a:ext>
            </a:extLst>
          </p:cNvPr>
          <p:cNvSpPr txBox="1"/>
          <p:nvPr/>
        </p:nvSpPr>
        <p:spPr>
          <a:xfrm>
            <a:off x="1043608" y="5587499"/>
            <a:ext cx="7200800" cy="523220"/>
          </a:xfrm>
          <a:prstGeom prst="rect">
            <a:avLst/>
          </a:prstGeom>
          <a:noFill/>
        </p:spPr>
        <p:txBody>
          <a:bodyPr wrap="square" rtlCol="0">
            <a:spAutoFit/>
          </a:bodyPr>
          <a:lstStyle/>
          <a:p>
            <a:pPr algn="ctr"/>
            <a:r>
              <a:rPr kumimoji="1" lang="ja-JP" altLang="en-US" sz="2800" dirty="0">
                <a:solidFill>
                  <a:srgbClr val="FF0000"/>
                </a:solidFill>
                <a:latin typeface="Meiryo UI" panose="020B0604030504040204" pitchFamily="50" charset="-128"/>
                <a:ea typeface="Meiryo UI" panose="020B0604030504040204" pitchFamily="50" charset="-128"/>
              </a:rPr>
              <a:t>都市に</a:t>
            </a:r>
            <a:r>
              <a:rPr lang="ja-JP" altLang="en-US" sz="2800" dirty="0">
                <a:solidFill>
                  <a:srgbClr val="FF0000"/>
                </a:solidFill>
                <a:latin typeface="Meiryo UI" panose="020B0604030504040204" pitchFamily="50" charset="-128"/>
                <a:ea typeface="Meiryo UI" panose="020B0604030504040204" pitchFamily="50" charset="-128"/>
              </a:rPr>
              <a:t>なくて、地方にあるもの何だ？</a:t>
            </a:r>
            <a:endParaRPr kumimoji="1" lang="ja-JP" altLang="en-US" sz="2800" dirty="0">
              <a:solidFill>
                <a:srgbClr val="FF0000"/>
              </a:solidFill>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04E668DC-3846-4D19-B9D2-72551D95EB64}"/>
              </a:ext>
            </a:extLst>
          </p:cNvPr>
          <p:cNvSpPr txBox="1"/>
          <p:nvPr/>
        </p:nvSpPr>
        <p:spPr>
          <a:xfrm>
            <a:off x="5301644" y="5040035"/>
            <a:ext cx="2108559" cy="2308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出所</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梼原町「環境と共生のまちづくり」</a:t>
            </a:r>
          </a:p>
        </p:txBody>
      </p:sp>
    </p:spTree>
    <p:extLst>
      <p:ext uri="{BB962C8B-B14F-4D97-AF65-F5344CB8AC3E}">
        <p14:creationId xmlns:p14="http://schemas.microsoft.com/office/powerpoint/2010/main" val="704483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0" y="0"/>
            <a:ext cx="9144000" cy="548680"/>
          </a:xfrm>
        </p:spPr>
        <p:txBody>
          <a:bodyPr>
            <a:noAutofit/>
          </a:bodyPr>
          <a:lstStyle/>
          <a:p>
            <a:pPr algn="l"/>
            <a:r>
              <a:rPr lang="ja-JP" altLang="en-US" sz="2800" dirty="0">
                <a:latin typeface="Meiryo UI" panose="020B0604030504040204" pitchFamily="50" charset="-128"/>
                <a:ea typeface="Meiryo UI" panose="020B0604030504040204" pitchFamily="50" charset="-128"/>
                <a:cs typeface="Meiryo UI" panose="020B0604030504040204" pitchFamily="50" charset="-128"/>
              </a:rPr>
              <a:t>■環境資源だけでなく</a:t>
            </a:r>
          </a:p>
        </p:txBody>
      </p:sp>
      <p:sp>
        <p:nvSpPr>
          <p:cNvPr id="14339"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0000"/>
              <a:buFont typeface="Wingdings" pitchFamily="2" charset="2"/>
              <a:buChar char="o"/>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chemeClr val="accent2"/>
              </a:buClr>
              <a:buSzPct val="75000"/>
              <a:buFont typeface="Wingdings" pitchFamily="2" charset="2"/>
              <a:buChar char="n"/>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chemeClr val="bg2"/>
              </a:buClr>
              <a:buSzPct val="65000"/>
              <a:buFont typeface="Wingdings" pitchFamily="2" charset="2"/>
              <a:buChar char="o"/>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chemeClr val="accent2"/>
              </a:buClr>
              <a:buSzPct val="75000"/>
              <a:buFont typeface="Wingdings" pitchFamily="2" charset="2"/>
              <a:buChar char="n"/>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chemeClr val="accent1"/>
              </a:buClr>
              <a:buSzPct val="50000"/>
              <a:buFont typeface="Wingdings" pitchFamily="2" charset="2"/>
              <a:buChar char="o"/>
              <a:defRPr kumimoji="1" sz="2000">
                <a:solidFill>
                  <a:schemeClr val="tx1"/>
                </a:solidFill>
                <a:latin typeface="Times New Roman" pitchFamily="18" charset="0"/>
                <a:ea typeface="ＭＳ Ｐゴシック" charset="-128"/>
              </a:defRPr>
            </a:lvl9pPr>
          </a:lstStyle>
          <a:p>
            <a:pPr eaLnBrk="1" hangingPunct="1">
              <a:spcBef>
                <a:spcPct val="0"/>
              </a:spcBef>
              <a:buClrTx/>
              <a:buSzTx/>
              <a:buFontTx/>
              <a:buNone/>
            </a:pPr>
            <a:fld id="{29071E54-1494-482B-83A0-FEC4F1B9606F}" type="slidenum">
              <a:rPr kumimoji="0" lang="en-US" altLang="ja-JP" sz="1000" smtClean="0">
                <a:latin typeface="Arial" charset="0"/>
              </a:rPr>
              <a:pPr eaLnBrk="1" hangingPunct="1">
                <a:spcBef>
                  <a:spcPct val="0"/>
                </a:spcBef>
                <a:buClrTx/>
                <a:buSzTx/>
                <a:buFontTx/>
                <a:buNone/>
              </a:pPr>
              <a:t>9</a:t>
            </a:fld>
            <a:endParaRPr kumimoji="0" lang="en-US" altLang="ja-JP" sz="1000">
              <a:latin typeface="Arial" charset="0"/>
            </a:endParaRPr>
          </a:p>
        </p:txBody>
      </p:sp>
      <p:pic>
        <p:nvPicPr>
          <p:cNvPr id="6" name="図 5">
            <a:extLst>
              <a:ext uri="{FF2B5EF4-FFF2-40B4-BE49-F238E27FC236}">
                <a16:creationId xmlns:a16="http://schemas.microsoft.com/office/drawing/2014/main" id="{A22CAE0A-9388-4077-978D-C23876BB22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692696"/>
            <a:ext cx="3990545" cy="2663689"/>
          </a:xfrm>
          <a:prstGeom prst="rect">
            <a:avLst/>
          </a:prstGeom>
        </p:spPr>
      </p:pic>
      <p:pic>
        <p:nvPicPr>
          <p:cNvPr id="10" name="図 9">
            <a:extLst>
              <a:ext uri="{FF2B5EF4-FFF2-40B4-BE49-F238E27FC236}">
                <a16:creationId xmlns:a16="http://schemas.microsoft.com/office/drawing/2014/main" id="{F6F3418C-FE47-41B0-B690-628F648F15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1935" y="689370"/>
            <a:ext cx="3990545" cy="2660363"/>
          </a:xfrm>
          <a:prstGeom prst="rect">
            <a:avLst/>
          </a:prstGeom>
        </p:spPr>
      </p:pic>
      <p:pic>
        <p:nvPicPr>
          <p:cNvPr id="12" name="図 11">
            <a:extLst>
              <a:ext uri="{FF2B5EF4-FFF2-40B4-BE49-F238E27FC236}">
                <a16:creationId xmlns:a16="http://schemas.microsoft.com/office/drawing/2014/main" id="{56945657-6AF3-4706-826B-A73C654C12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3573016"/>
            <a:ext cx="3995532" cy="2663688"/>
          </a:xfrm>
          <a:prstGeom prst="rect">
            <a:avLst/>
          </a:prstGeom>
        </p:spPr>
      </p:pic>
      <p:pic>
        <p:nvPicPr>
          <p:cNvPr id="16" name="図 15">
            <a:extLst>
              <a:ext uri="{FF2B5EF4-FFF2-40B4-BE49-F238E27FC236}">
                <a16:creationId xmlns:a16="http://schemas.microsoft.com/office/drawing/2014/main" id="{31EEF6FF-889F-4443-AF1F-A97E427433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7904" y="3460823"/>
            <a:ext cx="4233456" cy="2589879"/>
          </a:xfrm>
          <a:prstGeom prst="rect">
            <a:avLst/>
          </a:prstGeom>
        </p:spPr>
      </p:pic>
    </p:spTree>
    <p:extLst>
      <p:ext uri="{BB962C8B-B14F-4D97-AF65-F5344CB8AC3E}">
        <p14:creationId xmlns:p14="http://schemas.microsoft.com/office/powerpoint/2010/main" val="21597411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CC216B2984704B9D2FB9E9593B0560" ma:contentTypeVersion="18" ma:contentTypeDescription="Create a new document." ma:contentTypeScope="" ma:versionID="1ed88426f0ee17c8960257cabf1507ef">
  <xsd:schema xmlns:xsd="http://www.w3.org/2001/XMLSchema" xmlns:xs="http://www.w3.org/2001/XMLSchema" xmlns:p="http://schemas.microsoft.com/office/2006/metadata/properties" xmlns:ns3="79fe0519-aa30-4968-94e1-0a2e662166fb" xmlns:ns4="1eabad0e-986e-49d8-bddc-0bccd3e54cb6" targetNamespace="http://schemas.microsoft.com/office/2006/metadata/properties" ma:root="true" ma:fieldsID="5b76263cd24c0ddfc04edceb7c578a80" ns3:_="" ns4:_="">
    <xsd:import namespace="79fe0519-aa30-4968-94e1-0a2e662166fb"/>
    <xsd:import namespace="1eabad0e-986e-49d8-bddc-0bccd3e54cb6"/>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4:SharedWithUsers" minOccurs="0"/>
                <xsd:element ref="ns4:SharedWithDetails" minOccurs="0"/>
                <xsd:element ref="ns4:SharingHintHash"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fe0519-aa30-4968-94e1-0a2e662166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abad0e-986e-49d8-bddc-0bccd3e54cb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79fe0519-aa30-4968-94e1-0a2e662166fb" xsi:nil="true"/>
  </documentManagement>
</p:properties>
</file>

<file path=customXml/itemProps1.xml><?xml version="1.0" encoding="utf-8"?>
<ds:datastoreItem xmlns:ds="http://schemas.openxmlformats.org/officeDocument/2006/customXml" ds:itemID="{B7883EC4-79BE-42F0-B883-C7BFF55E1C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fe0519-aa30-4968-94e1-0a2e662166fb"/>
    <ds:schemaRef ds:uri="1eabad0e-986e-49d8-bddc-0bccd3e54c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A3449E-1715-4CC0-8708-563C298E5811}">
  <ds:schemaRefs>
    <ds:schemaRef ds:uri="http://schemas.microsoft.com/sharepoint/v3/contenttype/forms"/>
  </ds:schemaRefs>
</ds:datastoreItem>
</file>

<file path=customXml/itemProps3.xml><?xml version="1.0" encoding="utf-8"?>
<ds:datastoreItem xmlns:ds="http://schemas.openxmlformats.org/officeDocument/2006/customXml" ds:itemID="{6B64DBB9-1F9F-47C4-ADEA-4AC5E9D965A9}">
  <ds:schemaRefs>
    <ds:schemaRef ds:uri="http://purl.org/dc/elements/1.1/"/>
    <ds:schemaRef ds:uri="http://purl.org/dc/dcmitype/"/>
    <ds:schemaRef ds:uri="79fe0519-aa30-4968-94e1-0a2e662166fb"/>
    <ds:schemaRef ds:uri="http://schemas.microsoft.com/office/infopath/2007/PartnerControls"/>
    <ds:schemaRef ds:uri="http://www.w3.org/XML/1998/namespace"/>
    <ds:schemaRef ds:uri="http://schemas.microsoft.com/office/2006/documentManagement/types"/>
    <ds:schemaRef ds:uri="http://schemas.openxmlformats.org/package/2006/metadata/core-properties"/>
    <ds:schemaRef ds:uri="1eabad0e-986e-49d8-bddc-0bccd3e54cb6"/>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164</TotalTime>
  <Words>5766</Words>
  <Application>Microsoft Office PowerPoint</Application>
  <PresentationFormat>画面に合わせる (4:3)</PresentationFormat>
  <Paragraphs>939</Paragraphs>
  <Slides>72</Slides>
  <Notes>7</Notes>
  <HiddenSlides>0</HiddenSlides>
  <MMClips>0</MMClips>
  <ScaleCrop>false</ScaleCrop>
  <HeadingPairs>
    <vt:vector size="6" baseType="variant">
      <vt:variant>
        <vt:lpstr>使用されているフォント</vt:lpstr>
      </vt:variant>
      <vt:variant>
        <vt:i4>8</vt:i4>
      </vt:variant>
      <vt:variant>
        <vt:lpstr>テーマ</vt:lpstr>
      </vt:variant>
      <vt:variant>
        <vt:i4>3</vt:i4>
      </vt:variant>
      <vt:variant>
        <vt:lpstr>スライド タイトル</vt:lpstr>
      </vt:variant>
      <vt:variant>
        <vt:i4>72</vt:i4>
      </vt:variant>
    </vt:vector>
  </HeadingPairs>
  <TitlesOfParts>
    <vt:vector size="83" baseType="lpstr">
      <vt:lpstr>Meiryo UI</vt:lpstr>
      <vt:lpstr>ＭＳ Ｐゴシック</vt:lpstr>
      <vt:lpstr>游ゴシック</vt:lpstr>
      <vt:lpstr>游ゴシック Light</vt:lpstr>
      <vt:lpstr>Arial</vt:lpstr>
      <vt:lpstr>Calibri</vt:lpstr>
      <vt:lpstr>Calibri Light</vt:lpstr>
      <vt:lpstr>Wingdings</vt:lpstr>
      <vt:lpstr>Office テーマ</vt:lpstr>
      <vt:lpstr>Office ​​テーマ</vt:lpstr>
      <vt:lpstr>1_Office テーマ</vt:lpstr>
      <vt:lpstr>人口減少時代の処方箋   地域経済循環がつくるレジリエンス</vt:lpstr>
      <vt:lpstr>■今日お話ししたいこと</vt:lpstr>
      <vt:lpstr>自己紹介</vt:lpstr>
      <vt:lpstr>専門分野</vt:lpstr>
      <vt:lpstr>PowerPoint プレゼンテーション</vt:lpstr>
      <vt:lpstr>PowerPoint プレゼンテーション</vt:lpstr>
      <vt:lpstr>■地域産業連関表の見方</vt:lpstr>
      <vt:lpstr>■環境産業の経済分析</vt:lpstr>
      <vt:lpstr>■環境資源だけでなく</vt:lpstr>
      <vt:lpstr>■協働型まちづくりの実践</vt:lpstr>
      <vt:lpstr>■協働型まちづくりの実践</vt:lpstr>
      <vt:lpstr>１．地域経済の問題と割れバケツ理論</vt:lpstr>
      <vt:lpstr>地域が抱えている課題</vt:lpstr>
      <vt:lpstr>例えば人口問題</vt:lpstr>
      <vt:lpstr>日本の将来人口</vt:lpstr>
      <vt:lpstr>どれだけ変化が激しいかというと・・・</vt:lpstr>
      <vt:lpstr>実は減少が激しいのは地方圏</vt:lpstr>
      <vt:lpstr>人口とサービス施設の関係</vt:lpstr>
      <vt:lpstr>どうしてこうなった？</vt:lpstr>
      <vt:lpstr>では、どうすべきか？</vt:lpstr>
      <vt:lpstr>人口減少は高知県経済にどのような影響を与えるか？</vt:lpstr>
      <vt:lpstr>[相関分析] 人口減少は高知県経済にどのような影響を与えるか？</vt:lpstr>
      <vt:lpstr>[相関分析] 人口減少は高知県経済にどのような影響を与えるか？</vt:lpstr>
      <vt:lpstr>人口減少は高知県経済にどのような影響を与えるか？</vt:lpstr>
      <vt:lpstr>クオリティー・ループを目指せ！</vt:lpstr>
      <vt:lpstr>地域の経済2014</vt:lpstr>
      <vt:lpstr>GDPは経済的な豊かさの指標</vt:lpstr>
      <vt:lpstr>GDPの確認</vt:lpstr>
      <vt:lpstr>GDPの推移</vt:lpstr>
      <vt:lpstr>成長に必要な要素</vt:lpstr>
      <vt:lpstr>なぜ？</vt:lpstr>
      <vt:lpstr>成長の源泉は？</vt:lpstr>
      <vt:lpstr>製造業の資本ストックの伸び</vt:lpstr>
      <vt:lpstr>非製造業の資本ストックの伸び</vt:lpstr>
      <vt:lpstr>２．地域経済循環を強化する2つのアプローチ</vt:lpstr>
      <vt:lpstr>地域経済循環とは？</vt:lpstr>
      <vt:lpstr>地域経済循環を促すための施策例</vt:lpstr>
      <vt:lpstr>地域経済の経済構造のイメージ図</vt:lpstr>
      <vt:lpstr>対策１：公共事業の拡大 （やかんを大きくする）</vt:lpstr>
      <vt:lpstr>対策２　地域内の経済構造と結びつきのない企業誘致（ざるを大きくする）</vt:lpstr>
      <vt:lpstr>地域の経済構造の弱点</vt:lpstr>
      <vt:lpstr>活性化政策に対応する新たな方策</vt:lpstr>
      <vt:lpstr>地産地消とは？</vt:lpstr>
      <vt:lpstr>消費者としての地産地消</vt:lpstr>
      <vt:lpstr>企業としての地産地消</vt:lpstr>
      <vt:lpstr>高知県の経済構造の弱点</vt:lpstr>
      <vt:lpstr>地産地消をすると</vt:lpstr>
      <vt:lpstr>高知県におけるざるの目縮小 （自給率向上）対策の量的効果</vt:lpstr>
      <vt:lpstr>地産外商とは？</vt:lpstr>
      <vt:lpstr>県内で加工すると</vt:lpstr>
      <vt:lpstr>さらに資本財の供給が可能になれば</vt:lpstr>
      <vt:lpstr>産業連関表からみた地産地消・地産外商</vt:lpstr>
      <vt:lpstr>産業連関表から見た地産地消・地産外商</vt:lpstr>
      <vt:lpstr>３．政策の方向性と参考事例</vt:lpstr>
      <vt:lpstr>■高知県黒潮町での取り組みの紹介</vt:lpstr>
      <vt:lpstr>■黒潮町のご紹介</vt:lpstr>
      <vt:lpstr>■活動の経緯</vt:lpstr>
      <vt:lpstr>■地域経済活性化のための基本的な視点</vt:lpstr>
      <vt:lpstr>■黒潮町におけるスポーツツーリズムの展開</vt:lpstr>
      <vt:lpstr>■黒潮町におけるスポーツツーリズム推進事業の効果の測定</vt:lpstr>
      <vt:lpstr>■産業連関表による経済波及効果の測定（平成29年度）</vt:lpstr>
      <vt:lpstr>■地域経営の観点から見たスポーツツーリズム事業</vt:lpstr>
      <vt:lpstr>■スポーツツーリズムが生み出した新しい効果</vt:lpstr>
      <vt:lpstr>■観光による経済波及効果を生み出すためには</vt:lpstr>
      <vt:lpstr>■（参考）黒川温泉の取り組み（環境×観光）</vt:lpstr>
      <vt:lpstr>４．地域経済の未来に向けて</vt:lpstr>
      <vt:lpstr>■特化係数と域際収支からみた高知県経済の強み</vt:lpstr>
      <vt:lpstr>■最も弱い部分の改善をチャンスにつなげる</vt:lpstr>
      <vt:lpstr>■高知県といえば？</vt:lpstr>
      <vt:lpstr>■高知県にしかできないことを！</vt:lpstr>
      <vt:lpstr>（４）教育：地域に根ざし、経済とつながる人材の育成</vt:lpstr>
      <vt:lpstr>■10年間の実習の成果から：学生の役割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人口減少時代の処方箋   地域経済循環がつくるレジリエンス</dc:title>
  <dc:creator>中澤　純治</dc:creator>
  <cp:lastModifiedBy>Owner</cp:lastModifiedBy>
  <cp:revision>12</cp:revision>
  <dcterms:created xsi:type="dcterms:W3CDTF">2025-07-17T01:51:29Z</dcterms:created>
  <dcterms:modified xsi:type="dcterms:W3CDTF">2025-07-25T00:09:05Z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0x01010093CC216B2984704B9D2FB9E9593B0560</vt:lpwstr>
  </property>
</Properties>
</file>